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6"/>
  </p:notesMasterIdLst>
  <p:sldIdLst>
    <p:sldId id="256" r:id="rId3"/>
    <p:sldId id="257" r:id="rId4"/>
    <p:sldId id="258" r:id="rId5"/>
    <p:sldId id="259" r:id="rId7"/>
    <p:sldId id="260" r:id="rId8"/>
    <p:sldId id="261" r:id="rId9"/>
    <p:sldId id="270" r:id="rId10"/>
    <p:sldId id="264" r:id="rId11"/>
    <p:sldId id="265" r:id="rId12"/>
    <p:sldId id="266" r:id="rId13"/>
    <p:sldId id="267" r:id="rId14"/>
  </p:sldIdLst>
  <p:sldSz cx="18288000" cy="10287000"/>
  <p:notesSz cx="6858000" cy="9144000"/>
  <p:embeddedFontLst>
    <p:embeddedFont>
      <p:font typeface="Montserrat Light"/>
      <p:regular r:id="rId18"/>
    </p:embeddedFont>
    <p:embeddedFont>
      <p:font typeface="思源黑体 1" panose="020B0500000000000000" charset="-122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14D"/>
    <a:srgbClr val="F10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5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font" Target="fonts/font2.fntdata"/><Relationship Id="rId18" Type="http://schemas.openxmlformats.org/officeDocument/2006/relationships/font" Target="fonts/font1.fntdata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7.png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5400000">
            <a:off x="1020730" y="2404830"/>
            <a:ext cx="684545" cy="137109"/>
            <a:chOff x="0" y="0"/>
            <a:chExt cx="180292" cy="3611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80292" cy="36111"/>
            </a:xfrm>
            <a:custGeom>
              <a:avLst/>
              <a:gdLst/>
              <a:ahLst/>
              <a:cxnLst/>
              <a:rect l="l" t="t" r="r" b="b"/>
              <a:pathLst>
                <a:path w="180292" h="36111">
                  <a:moveTo>
                    <a:pt x="0" y="0"/>
                  </a:moveTo>
                  <a:lnTo>
                    <a:pt x="180292" y="0"/>
                  </a:lnTo>
                  <a:lnTo>
                    <a:pt x="180292" y="36111"/>
                  </a:lnTo>
                  <a:lnTo>
                    <a:pt x="0" y="36111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23825"/>
              <a:ext cx="180292" cy="1599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250"/>
                </a:lnSpc>
              </a:p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10963" y="2041816"/>
            <a:ext cx="6222241" cy="773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95"/>
              </a:lnSpc>
            </a:pPr>
            <a:r>
              <a:rPr lang="en-US" sz="5075" i="1" spc="517">
                <a:solidFill>
                  <a:srgbClr val="000000"/>
                </a:solidFill>
                <a:latin typeface="DM Sans Italics"/>
                <a:ea typeface="DM Sans Italics"/>
                <a:cs typeface="DM Sans Italics"/>
                <a:sym typeface="DM Sans Italics"/>
              </a:rPr>
              <a:t>TeachForward</a:t>
            </a:r>
            <a:endParaRPr lang="en-US" sz="5075" i="1" spc="517">
              <a:solidFill>
                <a:srgbClr val="000000"/>
              </a:solidFill>
              <a:latin typeface="DM Sans Italics"/>
              <a:ea typeface="DM Sans Italics"/>
              <a:cs typeface="DM Sans Italics"/>
              <a:sym typeface="DM Sans Italics"/>
            </a:endParaRPr>
          </a:p>
        </p:txBody>
      </p:sp>
      <p:sp>
        <p:nvSpPr>
          <p:cNvPr id="9" name="Freeform 9"/>
          <p:cNvSpPr/>
          <p:nvPr/>
        </p:nvSpPr>
        <p:spPr>
          <a:xfrm rot="-568889">
            <a:off x="7225156" y="1261694"/>
            <a:ext cx="11018240" cy="13097462"/>
          </a:xfrm>
          <a:custGeom>
            <a:avLst/>
            <a:gdLst/>
            <a:ahLst/>
            <a:cxnLst/>
            <a:rect l="l" t="t" r="r" b="b"/>
            <a:pathLst>
              <a:path w="11018240" h="13097462">
                <a:moveTo>
                  <a:pt x="0" y="0"/>
                </a:moveTo>
                <a:lnTo>
                  <a:pt x="11018240" y="0"/>
                </a:lnTo>
                <a:lnTo>
                  <a:pt x="11018240" y="13097462"/>
                </a:lnTo>
                <a:lnTo>
                  <a:pt x="0" y="13097462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294448" y="3221253"/>
            <a:ext cx="12891606" cy="3147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270"/>
              </a:lnSpc>
            </a:pPr>
            <a:r>
              <a:rPr lang="zh-CN" altLang="en-US" sz="9815" spc="58">
                <a:solidFill>
                  <a:srgbClr val="000000"/>
                </a:solidFill>
                <a:latin typeface="字由点字典黑 75J"/>
                <a:ea typeface="字由点字典黑 75J"/>
                <a:cs typeface="字由点字典黑 75J"/>
                <a:sym typeface="字由点字典黑 75J"/>
              </a:rPr>
              <a:t>数字交互开发实训平台</a:t>
            </a:r>
            <a:endParaRPr lang="zh-CN" altLang="en-US" sz="9815" spc="58">
              <a:solidFill>
                <a:srgbClr val="000000"/>
              </a:solidFill>
              <a:latin typeface="字由点字典黑 75J"/>
              <a:ea typeface="字由点字典黑 75J"/>
              <a:cs typeface="字由点字典黑 75J"/>
              <a:sym typeface="字由点字典黑 75J"/>
            </a:endParaRPr>
          </a:p>
          <a:p>
            <a:pPr algn="l">
              <a:lnSpc>
                <a:spcPts val="12270"/>
              </a:lnSpc>
            </a:pPr>
            <a:r>
              <a:rPr lang="en-US" sz="9815" spc="58">
                <a:solidFill>
                  <a:srgbClr val="000000"/>
                </a:solidFill>
                <a:latin typeface="字由点字典黑 75J"/>
                <a:ea typeface="字由点字典黑 75J"/>
                <a:cs typeface="字由点字典黑 75J"/>
                <a:sym typeface="字由点字典黑 75J"/>
              </a:rPr>
              <a:t>使 用 指 南</a:t>
            </a:r>
            <a:endParaRPr lang="en-US" sz="9815" spc="58">
              <a:solidFill>
                <a:srgbClr val="000000"/>
              </a:solidFill>
              <a:latin typeface="字由点字典黑 75J"/>
              <a:ea typeface="字由点字典黑 75J"/>
              <a:cs typeface="字由点字典黑 75J"/>
              <a:sym typeface="字由点字典黑 75J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431557" y="8030012"/>
            <a:ext cx="2149545" cy="409757"/>
          </a:xfrm>
          <a:custGeom>
            <a:avLst/>
            <a:gdLst/>
            <a:ahLst/>
            <a:cxnLst/>
            <a:rect l="l" t="t" r="r" b="b"/>
            <a:pathLst>
              <a:path w="2149545" h="409757">
                <a:moveTo>
                  <a:pt x="0" y="0"/>
                </a:moveTo>
                <a:lnTo>
                  <a:pt x="2149545" y="0"/>
                </a:lnTo>
                <a:lnTo>
                  <a:pt x="2149545" y="409757"/>
                </a:lnTo>
                <a:lnTo>
                  <a:pt x="0" y="4097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0839024" y="1297953"/>
            <a:ext cx="5778062" cy="5778062"/>
          </a:xfrm>
          <a:custGeom>
            <a:avLst/>
            <a:gdLst/>
            <a:ahLst/>
            <a:cxnLst/>
            <a:rect l="l" t="t" r="r" b="b"/>
            <a:pathLst>
              <a:path w="5778062" h="5778062">
                <a:moveTo>
                  <a:pt x="0" y="0"/>
                </a:moveTo>
                <a:lnTo>
                  <a:pt x="5778062" y="0"/>
                </a:lnTo>
                <a:lnTo>
                  <a:pt x="5778062" y="5778063"/>
                </a:lnTo>
                <a:lnTo>
                  <a:pt x="0" y="5778063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709610" y="2832820"/>
            <a:ext cx="8208169" cy="1197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80"/>
              </a:lnSpc>
            </a:pPr>
            <a:r>
              <a:rPr lang="en-US" sz="7815" b="1" i="1" spc="117">
                <a:solidFill>
                  <a:srgbClr val="000000"/>
                </a:solidFill>
                <a:latin typeface="Aleo Bold Italics"/>
                <a:ea typeface="Aleo Bold Italics"/>
                <a:cs typeface="Aleo Bold Italics"/>
                <a:sym typeface="Aleo Bold Italics"/>
              </a:rPr>
              <a:t>登陆方式</a:t>
            </a:r>
            <a:endParaRPr lang="en-US" sz="7815" b="1" i="1" spc="117">
              <a:solidFill>
                <a:srgbClr val="000000"/>
              </a:solidFill>
              <a:latin typeface="Aleo Bold Italics"/>
              <a:ea typeface="Aleo Bold Italics"/>
              <a:cs typeface="Aleo Bold Italics"/>
              <a:sym typeface="Aleo Bold Itali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709610" y="4715842"/>
            <a:ext cx="9644665" cy="3029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65"/>
              </a:lnSpc>
            </a:pPr>
            <a:r>
              <a:rPr lang="en-US" sz="4465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网</a:t>
            </a:r>
            <a:r>
              <a:rPr lang="en-US" sz="4465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 址：www.teachf.com</a:t>
            </a:r>
            <a:endParaRPr lang="en-US" sz="4465" b="1" i="1">
              <a:solidFill>
                <a:srgbClr val="00000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l">
              <a:lnSpc>
                <a:spcPts val="6165"/>
              </a:lnSpc>
            </a:pPr>
          </a:p>
          <a:p>
            <a:pPr algn="l">
              <a:lnSpc>
                <a:spcPts val="6165"/>
              </a:lnSpc>
            </a:pPr>
            <a:r>
              <a:rPr lang="en-US" sz="446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账号信息：报名时的手机号码</a:t>
            </a:r>
            <a:endParaRPr lang="en-US" sz="446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algn="l">
              <a:lnSpc>
                <a:spcPts val="6165"/>
              </a:lnSpc>
            </a:pPr>
            <a:r>
              <a:rPr lang="en-US" sz="446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初始密码：TF123456</a:t>
            </a:r>
            <a:endParaRPr lang="en-US" sz="446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219248" y="7250448"/>
            <a:ext cx="5538030" cy="1263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0"/>
              </a:lnSpc>
            </a:pPr>
            <a:r>
              <a:rPr lang="en-US" sz="374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欢迎扫码报名</a:t>
            </a:r>
            <a:endParaRPr lang="en-US" sz="374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algn="ctr">
              <a:lnSpc>
                <a:spcPts val="5170"/>
              </a:lnSpc>
            </a:pPr>
            <a:r>
              <a:rPr lang="en-US" sz="374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申请免费试用账号</a:t>
            </a:r>
            <a:endParaRPr lang="en-US" sz="374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107207" y="0"/>
            <a:ext cx="17180793" cy="10287000"/>
          </a:xfrm>
          <a:custGeom>
            <a:avLst/>
            <a:gdLst/>
            <a:ahLst/>
            <a:cxnLst/>
            <a:rect l="l" t="t" r="r" b="b"/>
            <a:pathLst>
              <a:path w="17180793" h="10287000">
                <a:moveTo>
                  <a:pt x="0" y="0"/>
                </a:moveTo>
                <a:lnTo>
                  <a:pt x="17180793" y="0"/>
                </a:lnTo>
                <a:lnTo>
                  <a:pt x="1718079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 rot="0">
            <a:off x="4369669" y="0"/>
            <a:ext cx="13918331" cy="10490348"/>
            <a:chOff x="0" y="0"/>
            <a:chExt cx="4201281" cy="316653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01281" cy="3166537"/>
            </a:xfrm>
            <a:custGeom>
              <a:avLst/>
              <a:gdLst/>
              <a:ahLst/>
              <a:cxnLst/>
              <a:rect l="l" t="t" r="r" b="b"/>
              <a:pathLst>
                <a:path w="4201281" h="3166537">
                  <a:moveTo>
                    <a:pt x="0" y="0"/>
                  </a:moveTo>
                  <a:lnTo>
                    <a:pt x="4201281" y="0"/>
                  </a:lnTo>
                  <a:lnTo>
                    <a:pt x="4201281" y="3166537"/>
                  </a:lnTo>
                  <a:lnTo>
                    <a:pt x="0" y="3166537"/>
                  </a:lnTo>
                  <a:close/>
                </a:path>
              </a:pathLst>
            </a:custGeom>
            <a:solidFill>
              <a:srgbClr val="FFFFFF">
                <a:alpha val="83922"/>
              </a:srgbClr>
            </a:solidFill>
            <a:ln w="38100" cap="sq">
              <a:solidFill>
                <a:srgbClr val="FFFFFF">
                  <a:alpha val="83922"/>
                </a:srgbClr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01281" cy="3204637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1595748" y="1419249"/>
            <a:ext cx="2773921" cy="1032171"/>
            <a:chOff x="0" y="0"/>
            <a:chExt cx="1043083" cy="38812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43083" cy="388129"/>
            </a:xfrm>
            <a:custGeom>
              <a:avLst/>
              <a:gdLst/>
              <a:ahLst/>
              <a:cxnLst/>
              <a:rect l="l" t="t" r="r" b="b"/>
              <a:pathLst>
                <a:path w="1043083" h="388129">
                  <a:moveTo>
                    <a:pt x="0" y="0"/>
                  </a:moveTo>
                  <a:lnTo>
                    <a:pt x="1043083" y="0"/>
                  </a:lnTo>
                  <a:lnTo>
                    <a:pt x="1043083" y="388129"/>
                  </a:lnTo>
                  <a:lnTo>
                    <a:pt x="0" y="388129"/>
                  </a:lnTo>
                  <a:close/>
                </a:path>
              </a:pathLst>
            </a:custGeom>
            <a:ln w="38100" cap="sq">
              <a:solidFill>
                <a:srgbClr val="F10202"/>
              </a:solidFill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1043083" cy="426229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0">
            <a:off x="1568176" y="5382608"/>
            <a:ext cx="2801493" cy="3875692"/>
            <a:chOff x="0" y="0"/>
            <a:chExt cx="1053451" cy="145738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53451" cy="1457384"/>
            </a:xfrm>
            <a:custGeom>
              <a:avLst/>
              <a:gdLst/>
              <a:ahLst/>
              <a:cxnLst/>
              <a:rect l="l" t="t" r="r" b="b"/>
              <a:pathLst>
                <a:path w="1053451" h="1457384">
                  <a:moveTo>
                    <a:pt x="0" y="0"/>
                  </a:moveTo>
                  <a:lnTo>
                    <a:pt x="1053451" y="0"/>
                  </a:lnTo>
                  <a:lnTo>
                    <a:pt x="1053451" y="1457384"/>
                  </a:lnTo>
                  <a:lnTo>
                    <a:pt x="0" y="1457384"/>
                  </a:lnTo>
                  <a:close/>
                </a:path>
              </a:pathLst>
            </a:custGeom>
            <a:ln w="38100" cap="sq">
              <a:solidFill>
                <a:srgbClr val="FF914D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053451" cy="1495484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15" name="Group 15"/>
          <p:cNvGrpSpPr/>
          <p:nvPr/>
        </p:nvGrpSpPr>
        <p:grpSpPr>
          <a:xfrm rot="0">
            <a:off x="1568176" y="2499909"/>
            <a:ext cx="2810016" cy="964015"/>
            <a:chOff x="0" y="0"/>
            <a:chExt cx="1056656" cy="36250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56656" cy="362501"/>
            </a:xfrm>
            <a:custGeom>
              <a:avLst/>
              <a:gdLst/>
              <a:ahLst/>
              <a:cxnLst/>
              <a:rect l="l" t="t" r="r" b="b"/>
              <a:pathLst>
                <a:path w="1056656" h="362501">
                  <a:moveTo>
                    <a:pt x="0" y="0"/>
                  </a:moveTo>
                  <a:lnTo>
                    <a:pt x="1056656" y="0"/>
                  </a:lnTo>
                  <a:lnTo>
                    <a:pt x="1056656" y="362501"/>
                  </a:lnTo>
                  <a:lnTo>
                    <a:pt x="0" y="362501"/>
                  </a:lnTo>
                  <a:close/>
                </a:path>
              </a:pathLst>
            </a:custGeom>
            <a:ln w="38100" cap="sq">
              <a:solidFill>
                <a:srgbClr val="5CE1E6"/>
              </a:solidFill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1056656" cy="400601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18" name="Group 18"/>
          <p:cNvGrpSpPr/>
          <p:nvPr/>
        </p:nvGrpSpPr>
        <p:grpSpPr>
          <a:xfrm rot="0">
            <a:off x="5264997" y="1450189"/>
            <a:ext cx="5411972" cy="1001231"/>
            <a:chOff x="0" y="0"/>
            <a:chExt cx="2035075" cy="3764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035075" cy="376495"/>
            </a:xfrm>
            <a:custGeom>
              <a:avLst/>
              <a:gdLst/>
              <a:ahLst/>
              <a:cxnLst/>
              <a:rect l="l" t="t" r="r" b="b"/>
              <a:pathLst>
                <a:path w="2035075" h="376495">
                  <a:moveTo>
                    <a:pt x="0" y="0"/>
                  </a:moveTo>
                  <a:lnTo>
                    <a:pt x="2035075" y="0"/>
                  </a:lnTo>
                  <a:lnTo>
                    <a:pt x="2035075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F10202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2035075" cy="41459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1" name="Group 21"/>
          <p:cNvGrpSpPr/>
          <p:nvPr/>
        </p:nvGrpSpPr>
        <p:grpSpPr>
          <a:xfrm rot="0">
            <a:off x="5264997" y="2499909"/>
            <a:ext cx="5411972" cy="1001231"/>
            <a:chOff x="0" y="0"/>
            <a:chExt cx="2035075" cy="37649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035075" cy="376495"/>
            </a:xfrm>
            <a:custGeom>
              <a:avLst/>
              <a:gdLst/>
              <a:ahLst/>
              <a:cxnLst/>
              <a:rect l="l" t="t" r="r" b="b"/>
              <a:pathLst>
                <a:path w="2035075" h="376495">
                  <a:moveTo>
                    <a:pt x="0" y="0"/>
                  </a:moveTo>
                  <a:lnTo>
                    <a:pt x="2035075" y="0"/>
                  </a:lnTo>
                  <a:lnTo>
                    <a:pt x="2035075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5CE1E6"/>
              </a:solidFill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2035075" cy="41459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4" name="Group 24"/>
          <p:cNvGrpSpPr/>
          <p:nvPr/>
        </p:nvGrpSpPr>
        <p:grpSpPr>
          <a:xfrm rot="0">
            <a:off x="5226897" y="6838447"/>
            <a:ext cx="5411972" cy="964015"/>
            <a:chOff x="0" y="0"/>
            <a:chExt cx="2035075" cy="362501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035075" cy="362501"/>
            </a:xfrm>
            <a:custGeom>
              <a:avLst/>
              <a:gdLst/>
              <a:ahLst/>
              <a:cxnLst/>
              <a:rect l="l" t="t" r="r" b="b"/>
              <a:pathLst>
                <a:path w="2035075" h="362501">
                  <a:moveTo>
                    <a:pt x="0" y="0"/>
                  </a:moveTo>
                  <a:lnTo>
                    <a:pt x="2035075" y="0"/>
                  </a:lnTo>
                  <a:lnTo>
                    <a:pt x="2035075" y="362501"/>
                  </a:lnTo>
                  <a:lnTo>
                    <a:pt x="0" y="362501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FF914D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2035075" cy="400601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27" name="Group 27"/>
          <p:cNvGrpSpPr/>
          <p:nvPr/>
        </p:nvGrpSpPr>
        <p:grpSpPr>
          <a:xfrm rot="0">
            <a:off x="4405764" y="1549763"/>
            <a:ext cx="802083" cy="802083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10202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30" name="Group 30"/>
          <p:cNvGrpSpPr/>
          <p:nvPr/>
        </p:nvGrpSpPr>
        <p:grpSpPr>
          <a:xfrm rot="0">
            <a:off x="4424814" y="2633987"/>
            <a:ext cx="802083" cy="802083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5CE1E6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33" name="Group 33"/>
          <p:cNvGrpSpPr/>
          <p:nvPr/>
        </p:nvGrpSpPr>
        <p:grpSpPr>
          <a:xfrm rot="0">
            <a:off x="4424814" y="6838447"/>
            <a:ext cx="802083" cy="802083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35" name="TextBox 35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sp>
        <p:nvSpPr>
          <p:cNvPr id="36" name="TextBox 36"/>
          <p:cNvSpPr txBox="1"/>
          <p:nvPr/>
        </p:nvSpPr>
        <p:spPr>
          <a:xfrm>
            <a:off x="5466187" y="6877718"/>
            <a:ext cx="4924699" cy="8280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0"/>
              </a:lnSpc>
            </a:pPr>
            <a:r>
              <a:rPr lang="zh-CN" altLang="en-US" sz="3600" b="1" i="1">
                <a:solidFill>
                  <a:srgbClr val="FF914D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数字交互开发实训平台</a:t>
            </a:r>
            <a:endParaRPr lang="zh-CN" altLang="en-US" sz="3600" b="1" i="1">
              <a:solidFill>
                <a:srgbClr val="FF914D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569843" y="1498403"/>
            <a:ext cx="4924699" cy="953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5"/>
              </a:lnSpc>
            </a:pPr>
            <a:r>
              <a:rPr lang="en-US" sz="3080" b="1" i="1">
                <a:solidFill>
                  <a:srgbClr val="F10202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校企合作双导师</a:t>
            </a:r>
            <a:endParaRPr lang="en-US" sz="3080" b="1" i="1">
              <a:solidFill>
                <a:srgbClr val="F10202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ctr">
              <a:lnSpc>
                <a:spcPts val="3545"/>
              </a:lnSpc>
            </a:pPr>
            <a:r>
              <a:rPr lang="en-US" sz="3080" b="1" i="1">
                <a:solidFill>
                  <a:srgbClr val="F10202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项目实践专区</a:t>
            </a:r>
            <a:endParaRPr lang="en-US" sz="3080" b="1" i="1">
              <a:solidFill>
                <a:srgbClr val="F10202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5455223" y="2524020"/>
            <a:ext cx="4924699" cy="953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3080" b="1" i="1">
                <a:solidFill>
                  <a:srgbClr val="050A3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校企合作教材出版</a:t>
            </a:r>
            <a:endParaRPr lang="en-US" sz="3080" b="1" i="1">
              <a:solidFill>
                <a:srgbClr val="050A3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ctr">
              <a:lnSpc>
                <a:spcPts val="3540"/>
              </a:lnSpc>
            </a:pPr>
            <a:r>
              <a:rPr lang="en-US" sz="3080" b="1" i="1">
                <a:solidFill>
                  <a:srgbClr val="050A3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电子资源专区</a:t>
            </a:r>
            <a:endParaRPr lang="en-US" sz="3080" b="1" i="1">
              <a:solidFill>
                <a:srgbClr val="050A3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0856538" y="990600"/>
            <a:ext cx="6142622" cy="1392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20"/>
              </a:lnSpc>
            </a:pPr>
            <a:r>
              <a:rPr lang="en-US" sz="2740" b="1" spc="-148">
                <a:solidFill>
                  <a:srgbClr val="F102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免费支持数字媒体及虚拟现实</a:t>
            </a:r>
            <a:r>
              <a:rPr lang="zh-CN" altLang="en-US" sz="2740" b="1" spc="-148">
                <a:solidFill>
                  <a:srgbClr val="F102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等相关</a:t>
            </a:r>
            <a:r>
              <a:rPr lang="en-US" sz="2740" b="1" spc="-148">
                <a:solidFill>
                  <a:srgbClr val="F102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专业开展双导师项目实践，支持学生在校期间即可参与行业商业项目开发</a:t>
            </a:r>
            <a:endParaRPr lang="en-US" sz="2740" b="1" spc="-148">
              <a:solidFill>
                <a:srgbClr val="F10202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10856538" y="2511840"/>
            <a:ext cx="6630293" cy="9651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50"/>
              </a:lnSpc>
            </a:pPr>
            <a:r>
              <a:rPr lang="en-US" sz="2915" b="1" spc="-157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各高校专家报告分享、校企合作电子教材资源</a:t>
            </a:r>
            <a:endParaRPr lang="en-US" sz="2915" b="1" spc="-157">
              <a:solidFill>
                <a:srgbClr val="050A30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0875588" y="6819763"/>
            <a:ext cx="6479446" cy="987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50"/>
              </a:lnSpc>
            </a:pPr>
            <a:r>
              <a:rPr lang="en-US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支持</a:t>
            </a:r>
            <a:r>
              <a:rPr lang="zh-CN" altLang="en-US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数字媒体</a:t>
            </a:r>
            <a:r>
              <a:rPr lang="en-US" altLang="zh-CN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/</a:t>
            </a:r>
            <a:r>
              <a:rPr lang="en-US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虚拟现实</a:t>
            </a:r>
            <a:r>
              <a:rPr lang="zh-CN" altLang="en-US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等相关</a:t>
            </a:r>
            <a:r>
              <a:rPr lang="en-US" sz="2915" b="1" spc="-157">
                <a:solidFill>
                  <a:srgbClr val="FF914D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专业/课程建设</a:t>
            </a:r>
            <a:endParaRPr lang="en-US" sz="2915" b="1" spc="-157">
              <a:solidFill>
                <a:srgbClr val="FF914D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97790" y="2451735"/>
            <a:ext cx="1009650" cy="691959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ctr">
              <a:lnSpc>
                <a:spcPts val="8000"/>
              </a:lnSpc>
              <a:spcBef>
                <a:spcPct val="0"/>
              </a:spcBef>
            </a:pPr>
            <a:r>
              <a:rPr lang="en-US" sz="6665" b="1" i="1" strike="noStrike" spc="100">
                <a:solidFill>
                  <a:srgbClr val="000000"/>
                </a:solidFill>
                <a:latin typeface="Aleo Bold Italics"/>
                <a:ea typeface="Aleo Bold Italics"/>
                <a:cs typeface="Aleo Bold Italics"/>
                <a:sym typeface="Aleo Bold Italics"/>
              </a:rPr>
              <a:t>平台构成</a:t>
            </a:r>
            <a:endParaRPr lang="en-US" sz="6665" b="1" i="1" strike="noStrike" spc="100">
              <a:solidFill>
                <a:srgbClr val="000000"/>
              </a:solidFill>
              <a:latin typeface="Aleo Bold Italics"/>
              <a:ea typeface="Aleo Bold Italics"/>
              <a:cs typeface="Aleo Bold Italics"/>
              <a:sym typeface="Aleo Bold Italics"/>
            </a:endParaRPr>
          </a:p>
        </p:txBody>
      </p:sp>
      <p:grpSp>
        <p:nvGrpSpPr>
          <p:cNvPr id="43" name="Group 43"/>
          <p:cNvGrpSpPr/>
          <p:nvPr/>
        </p:nvGrpSpPr>
        <p:grpSpPr>
          <a:xfrm rot="0">
            <a:off x="1576698" y="3511548"/>
            <a:ext cx="2773921" cy="846643"/>
            <a:chOff x="0" y="0"/>
            <a:chExt cx="1043083" cy="318365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1043083" cy="318365"/>
            </a:xfrm>
            <a:custGeom>
              <a:avLst/>
              <a:gdLst/>
              <a:ahLst/>
              <a:cxnLst/>
              <a:rect l="l" t="t" r="r" b="b"/>
              <a:pathLst>
                <a:path w="1043083" h="318365">
                  <a:moveTo>
                    <a:pt x="0" y="0"/>
                  </a:moveTo>
                  <a:lnTo>
                    <a:pt x="1043083" y="0"/>
                  </a:lnTo>
                  <a:lnTo>
                    <a:pt x="1043083" y="318365"/>
                  </a:lnTo>
                  <a:lnTo>
                    <a:pt x="0" y="318365"/>
                  </a:lnTo>
                  <a:close/>
                </a:path>
              </a:pathLst>
            </a:custGeom>
            <a:ln w="38100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45" name="TextBox 45"/>
            <p:cNvSpPr txBox="1"/>
            <p:nvPr/>
          </p:nvSpPr>
          <p:spPr>
            <a:xfrm>
              <a:off x="0" y="-38100"/>
              <a:ext cx="1043083" cy="35646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46" name="Group 46"/>
          <p:cNvGrpSpPr/>
          <p:nvPr/>
        </p:nvGrpSpPr>
        <p:grpSpPr>
          <a:xfrm rot="0">
            <a:off x="5245947" y="3591578"/>
            <a:ext cx="5411972" cy="1001231"/>
            <a:chOff x="0" y="0"/>
            <a:chExt cx="2035075" cy="376495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2035075" cy="376495"/>
            </a:xfrm>
            <a:custGeom>
              <a:avLst/>
              <a:gdLst/>
              <a:ahLst/>
              <a:cxnLst/>
              <a:rect l="l" t="t" r="r" b="b"/>
              <a:pathLst>
                <a:path w="2035075" h="376495">
                  <a:moveTo>
                    <a:pt x="0" y="0"/>
                  </a:moveTo>
                  <a:lnTo>
                    <a:pt x="2035075" y="0"/>
                  </a:lnTo>
                  <a:lnTo>
                    <a:pt x="2035075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48" name="TextBox 48"/>
            <p:cNvSpPr txBox="1"/>
            <p:nvPr/>
          </p:nvSpPr>
          <p:spPr>
            <a:xfrm>
              <a:off x="0" y="-38100"/>
              <a:ext cx="2035075" cy="41459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49" name="Group 49"/>
          <p:cNvGrpSpPr/>
          <p:nvPr/>
        </p:nvGrpSpPr>
        <p:grpSpPr>
          <a:xfrm rot="0">
            <a:off x="4386714" y="3614951"/>
            <a:ext cx="802083" cy="802083"/>
            <a:chOff x="0" y="0"/>
            <a:chExt cx="812800" cy="812800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102C4"/>
            </a:solidFill>
          </p:spPr>
        </p:sp>
        <p:sp>
          <p:nvSpPr>
            <p:cNvPr id="51" name="TextBox 51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5550793" y="3873154"/>
            <a:ext cx="4924699" cy="4862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5"/>
              </a:lnSpc>
            </a:pPr>
            <a:r>
              <a:rPr lang="en-US" sz="3080" b="1" i="1">
                <a:solidFill>
                  <a:srgbClr val="F102C4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职业证书/竞赛在线课堂专区</a:t>
            </a:r>
            <a:endParaRPr lang="en-US" sz="3080" b="1" i="1">
              <a:solidFill>
                <a:srgbClr val="F102C4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  <p:sp>
        <p:nvSpPr>
          <p:cNvPr id="53" name="TextBox 53"/>
          <p:cNvSpPr txBox="1"/>
          <p:nvPr/>
        </p:nvSpPr>
        <p:spPr>
          <a:xfrm>
            <a:off x="10856538" y="3910686"/>
            <a:ext cx="6630293" cy="453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20"/>
              </a:lnSpc>
            </a:pPr>
            <a:r>
              <a:rPr lang="en-US" sz="2740" b="1" spc="-148">
                <a:solidFill>
                  <a:srgbClr val="F102C4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支持职业技术证书、1+X证书、国赛技术学习</a:t>
            </a:r>
            <a:endParaRPr lang="en-US" sz="2740" b="1" spc="-148">
              <a:solidFill>
                <a:srgbClr val="F102C4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grpSp>
        <p:nvGrpSpPr>
          <p:cNvPr id="54" name="Group 54"/>
          <p:cNvGrpSpPr/>
          <p:nvPr/>
        </p:nvGrpSpPr>
        <p:grpSpPr>
          <a:xfrm rot="0">
            <a:off x="1568176" y="4455135"/>
            <a:ext cx="2773921" cy="846643"/>
            <a:chOff x="0" y="0"/>
            <a:chExt cx="1043083" cy="318365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1043083" cy="318365"/>
            </a:xfrm>
            <a:custGeom>
              <a:avLst/>
              <a:gdLst/>
              <a:ahLst/>
              <a:cxnLst/>
              <a:rect l="l" t="t" r="r" b="b"/>
              <a:pathLst>
                <a:path w="1043083" h="318365">
                  <a:moveTo>
                    <a:pt x="0" y="0"/>
                  </a:moveTo>
                  <a:lnTo>
                    <a:pt x="1043083" y="0"/>
                  </a:lnTo>
                  <a:lnTo>
                    <a:pt x="1043083" y="318365"/>
                  </a:lnTo>
                  <a:lnTo>
                    <a:pt x="0" y="318365"/>
                  </a:lnTo>
                  <a:close/>
                </a:path>
              </a:pathLst>
            </a:custGeom>
            <a:ln w="38100" cap="sq">
              <a:solidFill>
                <a:srgbClr val="15F102"/>
              </a:solidFill>
              <a:prstDash val="solid"/>
              <a:miter/>
            </a:ln>
          </p:spPr>
        </p:sp>
        <p:sp>
          <p:nvSpPr>
            <p:cNvPr id="56" name="TextBox 56"/>
            <p:cNvSpPr txBox="1"/>
            <p:nvPr/>
          </p:nvSpPr>
          <p:spPr>
            <a:xfrm>
              <a:off x="0" y="-38100"/>
              <a:ext cx="1043083" cy="35646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grpSp>
        <p:nvGrpSpPr>
          <p:cNvPr id="57" name="Group 57"/>
          <p:cNvGrpSpPr/>
          <p:nvPr/>
        </p:nvGrpSpPr>
        <p:grpSpPr>
          <a:xfrm rot="0">
            <a:off x="5245947" y="4640434"/>
            <a:ext cx="5411972" cy="1001231"/>
            <a:chOff x="0" y="0"/>
            <a:chExt cx="2035075" cy="376495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2035075" cy="376495"/>
            </a:xfrm>
            <a:custGeom>
              <a:avLst/>
              <a:gdLst/>
              <a:ahLst/>
              <a:cxnLst/>
              <a:rect l="l" t="t" r="r" b="b"/>
              <a:pathLst>
                <a:path w="2035075" h="376495">
                  <a:moveTo>
                    <a:pt x="0" y="0"/>
                  </a:moveTo>
                  <a:lnTo>
                    <a:pt x="2035075" y="0"/>
                  </a:lnTo>
                  <a:lnTo>
                    <a:pt x="2035075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15F102"/>
              </a:solidFill>
              <a:prstDash val="solid"/>
              <a:miter/>
            </a:ln>
          </p:spPr>
        </p:sp>
        <p:sp>
          <p:nvSpPr>
            <p:cNvPr id="59" name="TextBox 59"/>
            <p:cNvSpPr txBox="1"/>
            <p:nvPr/>
          </p:nvSpPr>
          <p:spPr>
            <a:xfrm>
              <a:off x="0" y="-38100"/>
              <a:ext cx="2035075" cy="414595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60" name="Group 60"/>
          <p:cNvGrpSpPr/>
          <p:nvPr/>
        </p:nvGrpSpPr>
        <p:grpSpPr>
          <a:xfrm rot="0">
            <a:off x="4378192" y="4558538"/>
            <a:ext cx="802083" cy="802083"/>
            <a:chOff x="0" y="0"/>
            <a:chExt cx="812800" cy="812800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15F102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  <p:sp>
        <p:nvSpPr>
          <p:cNvPr id="63" name="TextBox 63"/>
          <p:cNvSpPr txBox="1"/>
          <p:nvPr/>
        </p:nvSpPr>
        <p:spPr>
          <a:xfrm>
            <a:off x="5550793" y="4922010"/>
            <a:ext cx="4924699" cy="4862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5"/>
              </a:lnSpc>
            </a:pPr>
            <a:r>
              <a:rPr lang="en-US" sz="3080" b="1" i="1">
                <a:solidFill>
                  <a:srgbClr val="15F102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在线考试平台</a:t>
            </a:r>
            <a:endParaRPr lang="en-US" sz="3080" b="1" i="1">
              <a:solidFill>
                <a:srgbClr val="15F102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  <p:sp>
        <p:nvSpPr>
          <p:cNvPr id="64" name="TextBox 64"/>
          <p:cNvSpPr txBox="1"/>
          <p:nvPr/>
        </p:nvSpPr>
        <p:spPr>
          <a:xfrm>
            <a:off x="10856906" y="4838397"/>
            <a:ext cx="6630293" cy="464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20"/>
              </a:lnSpc>
            </a:pPr>
            <a:r>
              <a:rPr lang="zh-CN" altLang="en-US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练习模式和</a:t>
            </a:r>
            <a:r>
              <a:rPr lang="en-US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考试考核</a:t>
            </a:r>
            <a:r>
              <a:rPr lang="zh-CN" altLang="en-US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模式</a:t>
            </a:r>
            <a:r>
              <a:rPr lang="en-US" altLang="zh-CN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，</a:t>
            </a:r>
            <a:r>
              <a:rPr lang="zh-CN" altLang="en-US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协助理论知识</a:t>
            </a:r>
            <a:r>
              <a:rPr lang="zh-CN" altLang="en-US" sz="2740" b="1" spc="-148">
                <a:ln>
                  <a:solidFill>
                    <a:srgbClr val="92D050"/>
                  </a:solidFill>
                </a:ln>
                <a:solidFill>
                  <a:srgbClr val="15F1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考察</a:t>
            </a:r>
            <a:endParaRPr lang="zh-CN" altLang="en-US" sz="2740" b="1" spc="-148">
              <a:ln>
                <a:solidFill>
                  <a:srgbClr val="92D050"/>
                </a:solidFill>
              </a:ln>
              <a:solidFill>
                <a:srgbClr val="15F102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028700" y="3057627"/>
            <a:ext cx="11871806" cy="6672098"/>
          </a:xfrm>
          <a:custGeom>
            <a:avLst/>
            <a:gdLst/>
            <a:ahLst/>
            <a:cxnLst/>
            <a:rect l="l" t="t" r="r" b="b"/>
            <a:pathLst>
              <a:path w="11871806" h="6672098">
                <a:moveTo>
                  <a:pt x="0" y="0"/>
                </a:moveTo>
                <a:lnTo>
                  <a:pt x="11871806" y="0"/>
                </a:lnTo>
                <a:lnTo>
                  <a:pt x="11871806" y="6672098"/>
                </a:lnTo>
                <a:lnTo>
                  <a:pt x="0" y="6672098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 r="-2226" b="-8909"/>
            </a:stretch>
          </a:blipFill>
        </p:spPr>
      </p:sp>
      <p:grpSp>
        <p:nvGrpSpPr>
          <p:cNvPr id="6" name="Group 6"/>
          <p:cNvGrpSpPr/>
          <p:nvPr/>
        </p:nvGrpSpPr>
        <p:grpSpPr>
          <a:xfrm rot="0">
            <a:off x="6642793" y="4214520"/>
            <a:ext cx="643620" cy="233281"/>
            <a:chOff x="0" y="0"/>
            <a:chExt cx="332064" cy="12035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32064" cy="120357"/>
            </a:xfrm>
            <a:custGeom>
              <a:avLst/>
              <a:gdLst/>
              <a:ahLst/>
              <a:cxnLst/>
              <a:rect l="l" t="t" r="r" b="b"/>
              <a:pathLst>
                <a:path w="332064" h="120357">
                  <a:moveTo>
                    <a:pt x="0" y="0"/>
                  </a:moveTo>
                  <a:lnTo>
                    <a:pt x="332064" y="0"/>
                  </a:lnTo>
                  <a:lnTo>
                    <a:pt x="332064" y="120357"/>
                  </a:lnTo>
                  <a:lnTo>
                    <a:pt x="0" y="120357"/>
                  </a:lnTo>
                  <a:close/>
                </a:path>
              </a:pathLst>
            </a:custGeom>
            <a:ln w="19050" cap="sq">
              <a:solidFill>
                <a:srgbClr val="28447A"/>
              </a:solidFill>
              <a:prstDash val="solid"/>
              <a:miter/>
            </a:ln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332064" cy="158457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marL="0" lvl="0" indent="0" algn="ctr">
                <a:lnSpc>
                  <a:spcPts val="2025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0">
            <a:off x="3502487" y="4163400"/>
            <a:ext cx="8077736" cy="455768"/>
            <a:chOff x="0" y="0"/>
            <a:chExt cx="4167568" cy="23514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167568" cy="235146"/>
            </a:xfrm>
            <a:custGeom>
              <a:avLst/>
              <a:gdLst/>
              <a:ahLst/>
              <a:cxnLst/>
              <a:rect l="l" t="t" r="r" b="b"/>
              <a:pathLst>
                <a:path w="4167568" h="235146">
                  <a:moveTo>
                    <a:pt x="0" y="0"/>
                  </a:moveTo>
                  <a:lnTo>
                    <a:pt x="4167568" y="0"/>
                  </a:lnTo>
                  <a:lnTo>
                    <a:pt x="4167568" y="235146"/>
                  </a:lnTo>
                  <a:lnTo>
                    <a:pt x="0" y="235146"/>
                  </a:lnTo>
                  <a:close/>
                </a:path>
              </a:pathLst>
            </a:custGeom>
            <a:ln w="19050" cap="sq">
              <a:solidFill>
                <a:srgbClr val="F10202"/>
              </a:solidFill>
              <a:prstDash val="solid"/>
              <a:miter/>
            </a:ln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4167568" cy="273246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marL="0" lvl="0" indent="0" algn="ctr">
                <a:lnSpc>
                  <a:spcPts val="2025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0">
            <a:off x="1252901" y="4163400"/>
            <a:ext cx="1738905" cy="568802"/>
            <a:chOff x="0" y="0"/>
            <a:chExt cx="897158" cy="293464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97158" cy="293464"/>
            </a:xfrm>
            <a:custGeom>
              <a:avLst/>
              <a:gdLst/>
              <a:ahLst/>
              <a:cxnLst/>
              <a:rect l="l" t="t" r="r" b="b"/>
              <a:pathLst>
                <a:path w="897158" h="293464">
                  <a:moveTo>
                    <a:pt x="0" y="0"/>
                  </a:moveTo>
                  <a:lnTo>
                    <a:pt x="897158" y="0"/>
                  </a:lnTo>
                  <a:lnTo>
                    <a:pt x="897158" y="293464"/>
                  </a:lnTo>
                  <a:lnTo>
                    <a:pt x="0" y="293464"/>
                  </a:lnTo>
                  <a:close/>
                </a:path>
              </a:pathLst>
            </a:custGeom>
            <a:ln w="38100" cap="sq">
              <a:solidFill>
                <a:srgbClr val="F10202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97158" cy="331564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marL="0" lvl="0" indent="0" algn="ctr">
                <a:lnSpc>
                  <a:spcPts val="2025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2" name="Group 22"/>
          <p:cNvGrpSpPr/>
          <p:nvPr/>
        </p:nvGrpSpPr>
        <p:grpSpPr>
          <a:xfrm rot="0">
            <a:off x="4873133" y="674475"/>
            <a:ext cx="8541733" cy="1200562"/>
            <a:chOff x="0" y="0"/>
            <a:chExt cx="11388978" cy="1600749"/>
          </a:xfrm>
        </p:grpSpPr>
        <p:grpSp>
          <p:nvGrpSpPr>
            <p:cNvPr id="23" name="Group 23"/>
            <p:cNvGrpSpPr/>
            <p:nvPr/>
          </p:nvGrpSpPr>
          <p:grpSpPr>
            <a:xfrm rot="0">
              <a:off x="0" y="0"/>
              <a:ext cx="11388978" cy="1600749"/>
              <a:chOff x="0" y="0"/>
              <a:chExt cx="2678679" cy="376495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2678679" cy="376495"/>
              </a:xfrm>
              <a:custGeom>
                <a:avLst/>
                <a:gdLst/>
                <a:ahLst/>
                <a:cxnLst/>
                <a:rect l="l" t="t" r="r" b="b"/>
                <a:pathLst>
                  <a:path w="2678679" h="376495">
                    <a:moveTo>
                      <a:pt x="0" y="0"/>
                    </a:moveTo>
                    <a:lnTo>
                      <a:pt x="2678679" y="0"/>
                    </a:lnTo>
                    <a:lnTo>
                      <a:pt x="2678679" y="376495"/>
                    </a:lnTo>
                    <a:lnTo>
                      <a:pt x="0" y="376495"/>
                    </a:lnTo>
                    <a:close/>
                  </a:path>
                </a:pathLst>
              </a:custGeom>
              <a:solidFill>
                <a:srgbClr val="FFFFFF"/>
              </a:solidFill>
              <a:ln w="38100" cap="sq">
                <a:solidFill>
                  <a:srgbClr val="F10202"/>
                </a:solidFill>
                <a:prstDash val="solid"/>
                <a:miter/>
              </a:ln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0" y="-38100"/>
                <a:ext cx="2678679" cy="414595"/>
              </a:xfrm>
              <a:prstGeom prst="rect">
                <a:avLst/>
              </a:prstGeom>
            </p:spPr>
            <p:txBody>
              <a:bodyPr lIns="117750" tIns="117750" rIns="117750" bIns="117750" rtlCol="0" anchor="ctr"/>
              <a:lstStyle/>
              <a:p>
                <a:pPr marL="0" lvl="0" indent="0" algn="ctr">
                  <a:lnSpc>
                    <a:spcPts val="202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id="26" name="TextBox 26"/>
            <p:cNvSpPr txBox="1"/>
            <p:nvPr/>
          </p:nvSpPr>
          <p:spPr>
            <a:xfrm>
              <a:off x="482377" y="109588"/>
              <a:ext cx="10424223" cy="1276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745"/>
                </a:lnSpc>
              </a:pPr>
              <a:r>
                <a:rPr lang="en-US" sz="5615" b="1" i="1">
                  <a:solidFill>
                    <a:srgbClr val="F10202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校企合作项目实践</a:t>
              </a:r>
              <a:endParaRPr lang="en-US" sz="5615" b="1" i="1">
                <a:solidFill>
                  <a:srgbClr val="F10202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4724508" y="5655567"/>
            <a:ext cx="3127997" cy="792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170"/>
              </a:lnSpc>
            </a:pPr>
            <a:r>
              <a:rPr lang="en-US" sz="2400" spc="-129">
                <a:solidFill>
                  <a:srgbClr val="28447A"/>
                </a:solidFill>
                <a:latin typeface="字由点字刻宋"/>
                <a:ea typeface="字由点字刻宋"/>
                <a:cs typeface="字由点字刻宋"/>
                <a:sym typeface="字由点字刻宋"/>
              </a:rPr>
              <a:t>校企合作</a:t>
            </a:r>
            <a:r>
              <a:rPr lang="en-US" sz="2400" spc="-129">
                <a:solidFill>
                  <a:srgbClr val="28447A"/>
                </a:solidFill>
                <a:latin typeface="字由点字刻宋"/>
                <a:ea typeface="字由点字刻宋"/>
                <a:cs typeface="字由点字刻宋"/>
                <a:sym typeface="字由点字刻宋"/>
              </a:rPr>
              <a:t>学校</a:t>
            </a:r>
            <a:endParaRPr lang="en-US" sz="2400" spc="-129">
              <a:solidFill>
                <a:srgbClr val="28447A"/>
              </a:solidFill>
              <a:latin typeface="字由点字刻宋"/>
              <a:ea typeface="字由点字刻宋"/>
              <a:cs typeface="字由点字刻宋"/>
              <a:sym typeface="字由点字刻宋"/>
            </a:endParaRPr>
          </a:p>
          <a:p>
            <a:pPr algn="r">
              <a:lnSpc>
                <a:spcPts val="3170"/>
              </a:lnSpc>
            </a:pPr>
            <a:r>
              <a:rPr lang="en-US" sz="2400" spc="-129">
                <a:solidFill>
                  <a:srgbClr val="28447A"/>
                </a:solidFill>
                <a:latin typeface="字由点字刻宋"/>
                <a:ea typeface="字由点字刻宋"/>
                <a:cs typeface="字由点字刻宋"/>
                <a:sym typeface="字由点字刻宋"/>
              </a:rPr>
              <a:t>上课录屏</a:t>
            </a:r>
            <a:endParaRPr lang="en-US" sz="2400" spc="-129">
              <a:solidFill>
                <a:srgbClr val="28447A"/>
              </a:solidFill>
              <a:latin typeface="字由点字刻宋"/>
              <a:ea typeface="字由点字刻宋"/>
              <a:cs typeface="字由点字刻宋"/>
              <a:sym typeface="字由点字刻宋"/>
            </a:endParaRPr>
          </a:p>
        </p:txBody>
      </p:sp>
      <p:grpSp>
        <p:nvGrpSpPr>
          <p:cNvPr id="28" name="Group 28"/>
          <p:cNvGrpSpPr/>
          <p:nvPr/>
        </p:nvGrpSpPr>
        <p:grpSpPr>
          <a:xfrm rot="2382401">
            <a:off x="6611961" y="5175230"/>
            <a:ext cx="708763" cy="406594"/>
            <a:chOff x="0" y="0"/>
            <a:chExt cx="1416851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28447A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sp>
        <p:nvSpPr>
          <p:cNvPr id="38" name="Freeform 38"/>
          <p:cNvSpPr/>
          <p:nvPr/>
        </p:nvSpPr>
        <p:spPr>
          <a:xfrm>
            <a:off x="7879757" y="4878147"/>
            <a:ext cx="9491105" cy="5706527"/>
          </a:xfrm>
          <a:custGeom>
            <a:avLst/>
            <a:gdLst/>
            <a:ahLst/>
            <a:cxnLst/>
            <a:rect l="l" t="t" r="r" b="b"/>
            <a:pathLst>
              <a:path w="9491105" h="5706527">
                <a:moveTo>
                  <a:pt x="0" y="0"/>
                </a:moveTo>
                <a:lnTo>
                  <a:pt x="9491105" y="0"/>
                </a:lnTo>
                <a:lnTo>
                  <a:pt x="9491105" y="5706527"/>
                </a:lnTo>
                <a:lnTo>
                  <a:pt x="0" y="57065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9" name="TextBox 39"/>
          <p:cNvSpPr txBox="1"/>
          <p:nvPr/>
        </p:nvSpPr>
        <p:spPr>
          <a:xfrm>
            <a:off x="3581128" y="4724019"/>
            <a:ext cx="3432483" cy="406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70"/>
              </a:lnSpc>
            </a:pPr>
            <a:r>
              <a:rPr lang="en-US" sz="2400" spc="-129">
                <a:solidFill>
                  <a:srgbClr val="F10202"/>
                </a:solidFill>
                <a:latin typeface="字由点字刻宋"/>
                <a:ea typeface="字由点字刻宋"/>
                <a:cs typeface="字由点字刻宋"/>
                <a:sym typeface="字由点字刻宋"/>
              </a:rPr>
              <a:t>服务年份、各省名录</a:t>
            </a:r>
            <a:endParaRPr lang="en-US" sz="2400" spc="-129">
              <a:solidFill>
                <a:srgbClr val="F10202"/>
              </a:solidFill>
              <a:latin typeface="字由点字刻宋"/>
              <a:ea typeface="字由点字刻宋"/>
              <a:cs typeface="字由点字刻宋"/>
              <a:sym typeface="字由点字刻宋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322430" y="2003996"/>
            <a:ext cx="13744744" cy="1350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0"/>
              </a:lnSpc>
            </a:pPr>
            <a:r>
              <a:rPr 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遥知工程师和学校老师 双导师合作，开展虚拟现实/</a:t>
            </a: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数字交互</a:t>
            </a:r>
            <a:r>
              <a:rPr 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项目实践</a:t>
            </a:r>
            <a:endParaRPr lang="en-US" sz="2700" spc="318">
              <a:solidFill>
                <a:srgbClr val="00000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ctr">
              <a:lnSpc>
                <a:spcPts val="3510"/>
              </a:lnSpc>
              <a:spcBef>
                <a:spcPct val="0"/>
              </a:spcBef>
            </a:pPr>
            <a:r>
              <a:rPr 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引入企业项目开发管理流程</a:t>
            </a:r>
            <a:r>
              <a:rPr 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，进行项目式教学，带领学生开展项目开发实践</a:t>
            </a:r>
            <a:endParaRPr lang="en-US" sz="2700" spc="318">
              <a:solidFill>
                <a:srgbClr val="00000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ctr">
              <a:lnSpc>
                <a:spcPts val="3510"/>
              </a:lnSpc>
              <a:spcBef>
                <a:spcPct val="0"/>
              </a:spcBef>
            </a:pPr>
          </a:p>
        </p:txBody>
      </p:sp>
      <p:grpSp>
        <p:nvGrpSpPr>
          <p:cNvPr id="41" name="Group 27"/>
          <p:cNvGrpSpPr/>
          <p:nvPr/>
        </p:nvGrpSpPr>
        <p:grpSpPr>
          <a:xfrm rot="0">
            <a:off x="3048000" y="4675505"/>
            <a:ext cx="802005" cy="426720"/>
            <a:chOff x="0" y="0"/>
            <a:chExt cx="812800" cy="812800"/>
          </a:xfrm>
        </p:grpSpPr>
        <p:sp>
          <p:nvSpPr>
            <p:cNvPr id="42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10202"/>
            </a:solidFill>
          </p:spPr>
        </p:sp>
        <p:sp>
          <p:nvSpPr>
            <p:cNvPr id="43" name="TextBox 29"/>
            <p:cNvSpPr txBox="1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lIns="128014" tIns="128014" rIns="128014" bIns="128014" rtlCol="0" anchor="ctr"/>
            <a:lstStyle/>
            <a:p>
              <a:pPr algn="ctr">
                <a:lnSpc>
                  <a:spcPts val="2020"/>
                </a:lnSpc>
              </a:p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>
            <a:off x="0" y="3477774"/>
            <a:ext cx="10908150" cy="6094929"/>
          </a:xfrm>
          <a:custGeom>
            <a:avLst/>
            <a:gdLst/>
            <a:ahLst/>
            <a:cxnLst/>
            <a:rect l="l" t="t" r="r" b="b"/>
            <a:pathLst>
              <a:path w="10908150" h="6094929">
                <a:moveTo>
                  <a:pt x="0" y="0"/>
                </a:moveTo>
                <a:lnTo>
                  <a:pt x="10908150" y="0"/>
                </a:lnTo>
                <a:lnTo>
                  <a:pt x="10908150" y="6094929"/>
                </a:lnTo>
                <a:lnTo>
                  <a:pt x="0" y="6094929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0">
            <a:off x="4873133" y="674475"/>
            <a:ext cx="8541733" cy="1200562"/>
            <a:chOff x="0" y="0"/>
            <a:chExt cx="11388978" cy="1600749"/>
          </a:xfrm>
        </p:grpSpPr>
        <p:grpSp>
          <p:nvGrpSpPr>
            <p:cNvPr id="8" name="Group 8"/>
            <p:cNvGrpSpPr/>
            <p:nvPr/>
          </p:nvGrpSpPr>
          <p:grpSpPr>
            <a:xfrm rot="0">
              <a:off x="0" y="0"/>
              <a:ext cx="11388978" cy="1600749"/>
              <a:chOff x="0" y="0"/>
              <a:chExt cx="2678679" cy="37649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678679" cy="376495"/>
              </a:xfrm>
              <a:custGeom>
                <a:avLst/>
                <a:gdLst/>
                <a:ahLst/>
                <a:cxnLst/>
                <a:rect l="l" t="t" r="r" b="b"/>
                <a:pathLst>
                  <a:path w="2678679" h="376495">
                    <a:moveTo>
                      <a:pt x="0" y="0"/>
                    </a:moveTo>
                    <a:lnTo>
                      <a:pt x="2678679" y="0"/>
                    </a:lnTo>
                    <a:lnTo>
                      <a:pt x="2678679" y="376495"/>
                    </a:lnTo>
                    <a:lnTo>
                      <a:pt x="0" y="376495"/>
                    </a:lnTo>
                    <a:close/>
                  </a:path>
                </a:pathLst>
              </a:custGeom>
              <a:solidFill>
                <a:srgbClr val="FFFFFF"/>
              </a:solidFill>
              <a:ln w="38100" cap="sq">
                <a:solidFill>
                  <a:srgbClr val="5DACFF"/>
                </a:solidFill>
                <a:prstDash val="solid"/>
                <a:miter/>
              </a:ln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38100"/>
                <a:ext cx="2678679" cy="414595"/>
              </a:xfrm>
              <a:prstGeom prst="rect">
                <a:avLst/>
              </a:prstGeom>
            </p:spPr>
            <p:txBody>
              <a:bodyPr lIns="117750" tIns="117750" rIns="117750" bIns="117750" rtlCol="0" anchor="ctr"/>
              <a:lstStyle/>
              <a:p>
                <a:pPr marL="0" lvl="0" indent="0" algn="ctr">
                  <a:lnSpc>
                    <a:spcPts val="2020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id="11" name="TextBox 11"/>
            <p:cNvSpPr txBox="1"/>
            <p:nvPr/>
          </p:nvSpPr>
          <p:spPr>
            <a:xfrm>
              <a:off x="482377" y="109588"/>
              <a:ext cx="10424223" cy="12767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745"/>
                </a:lnSpc>
              </a:pPr>
              <a:r>
                <a:rPr lang="en-US" sz="5615" b="1" i="1">
                  <a:solidFill>
                    <a:srgbClr val="28447A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校企合作教材出版</a:t>
              </a:r>
              <a:endParaRPr lang="en-US" sz="5615" b="1" i="1">
                <a:solidFill>
                  <a:srgbClr val="28447A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1006954" y="2950950"/>
            <a:ext cx="2003387" cy="3716922"/>
          </a:xfrm>
          <a:custGeom>
            <a:avLst/>
            <a:gdLst/>
            <a:ahLst/>
            <a:cxnLst/>
            <a:rect l="l" t="t" r="r" b="b"/>
            <a:pathLst>
              <a:path w="2003387" h="3716922">
                <a:moveTo>
                  <a:pt x="0" y="0"/>
                </a:moveTo>
                <a:lnTo>
                  <a:pt x="2003387" y="0"/>
                </a:lnTo>
                <a:lnTo>
                  <a:pt x="2003387" y="3716922"/>
                </a:lnTo>
                <a:lnTo>
                  <a:pt x="0" y="37169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519885" y="3355670"/>
            <a:ext cx="2607787" cy="2607787"/>
          </a:xfrm>
          <a:custGeom>
            <a:avLst/>
            <a:gdLst/>
            <a:ahLst/>
            <a:cxnLst/>
            <a:rect l="l" t="t" r="r" b="b"/>
            <a:pathLst>
              <a:path w="2607787" h="2607787">
                <a:moveTo>
                  <a:pt x="0" y="0"/>
                </a:moveTo>
                <a:lnTo>
                  <a:pt x="2607787" y="0"/>
                </a:lnTo>
                <a:lnTo>
                  <a:pt x="2607787" y="2607787"/>
                </a:lnTo>
                <a:lnTo>
                  <a:pt x="0" y="26077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228147" y="3355670"/>
            <a:ext cx="2655192" cy="2655192"/>
          </a:xfrm>
          <a:custGeom>
            <a:avLst/>
            <a:gdLst/>
            <a:ahLst/>
            <a:cxnLst/>
            <a:rect l="l" t="t" r="r" b="b"/>
            <a:pathLst>
              <a:path w="2655192" h="2655192">
                <a:moveTo>
                  <a:pt x="0" y="0"/>
                </a:moveTo>
                <a:lnTo>
                  <a:pt x="2655191" y="0"/>
                </a:lnTo>
                <a:lnTo>
                  <a:pt x="2655191" y="2655191"/>
                </a:lnTo>
                <a:lnTo>
                  <a:pt x="0" y="26551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5" name="Group 15"/>
          <p:cNvGrpSpPr/>
          <p:nvPr/>
        </p:nvGrpSpPr>
        <p:grpSpPr>
          <a:xfrm rot="0">
            <a:off x="2322430" y="4423000"/>
            <a:ext cx="8229163" cy="2981256"/>
            <a:chOff x="0" y="0"/>
            <a:chExt cx="2580657" cy="934919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580657" cy="934919"/>
            </a:xfrm>
            <a:custGeom>
              <a:avLst/>
              <a:gdLst/>
              <a:ahLst/>
              <a:cxnLst/>
              <a:rect l="l" t="t" r="r" b="b"/>
              <a:pathLst>
                <a:path w="2580657" h="934919">
                  <a:moveTo>
                    <a:pt x="0" y="0"/>
                  </a:moveTo>
                  <a:lnTo>
                    <a:pt x="2580657" y="0"/>
                  </a:lnTo>
                  <a:lnTo>
                    <a:pt x="2580657" y="934919"/>
                  </a:lnTo>
                  <a:lnTo>
                    <a:pt x="0" y="934919"/>
                  </a:lnTo>
                  <a:close/>
                </a:path>
              </a:pathLst>
            </a:custGeom>
            <a:ln w="47625" cap="sq">
              <a:solidFill>
                <a:srgbClr val="F10202"/>
              </a:solidFill>
              <a:prstDash val="sysDot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2580657" cy="973019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8" name="Group 18"/>
          <p:cNvGrpSpPr/>
          <p:nvPr/>
        </p:nvGrpSpPr>
        <p:grpSpPr>
          <a:xfrm rot="0">
            <a:off x="230634" y="4993388"/>
            <a:ext cx="1949448" cy="761411"/>
            <a:chOff x="0" y="0"/>
            <a:chExt cx="611345" cy="238778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11345" cy="238778"/>
            </a:xfrm>
            <a:custGeom>
              <a:avLst/>
              <a:gdLst/>
              <a:ahLst/>
              <a:cxnLst/>
              <a:rect l="l" t="t" r="r" b="b"/>
              <a:pathLst>
                <a:path w="611345" h="238778">
                  <a:moveTo>
                    <a:pt x="0" y="0"/>
                  </a:moveTo>
                  <a:lnTo>
                    <a:pt x="611345" y="0"/>
                  </a:lnTo>
                  <a:lnTo>
                    <a:pt x="611345" y="238778"/>
                  </a:lnTo>
                  <a:lnTo>
                    <a:pt x="0" y="238778"/>
                  </a:lnTo>
                  <a:close/>
                </a:path>
              </a:pathLst>
            </a:custGeom>
            <a:ln w="47625" cap="sq">
              <a:solidFill>
                <a:srgbClr val="F10202"/>
              </a:solidFill>
              <a:prstDash val="sysDot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611345" cy="276878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1" name="Group 21"/>
          <p:cNvGrpSpPr/>
          <p:nvPr/>
        </p:nvGrpSpPr>
        <p:grpSpPr>
          <a:xfrm rot="-1399457">
            <a:off x="1559611" y="4432602"/>
            <a:ext cx="708763" cy="406594"/>
            <a:chOff x="0" y="0"/>
            <a:chExt cx="1416851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02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grpSp>
        <p:nvGrpSpPr>
          <p:cNvPr id="24" name="Group 24"/>
          <p:cNvGrpSpPr/>
          <p:nvPr/>
        </p:nvGrpSpPr>
        <p:grpSpPr>
          <a:xfrm rot="0">
            <a:off x="10614472" y="5458505"/>
            <a:ext cx="708763" cy="406594"/>
            <a:chOff x="0" y="0"/>
            <a:chExt cx="1416851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02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grpSp>
        <p:nvGrpSpPr>
          <p:cNvPr id="27" name="Group 27"/>
          <p:cNvGrpSpPr/>
          <p:nvPr/>
        </p:nvGrpSpPr>
        <p:grpSpPr>
          <a:xfrm rot="0">
            <a:off x="2319906" y="7461406"/>
            <a:ext cx="8229163" cy="572416"/>
            <a:chOff x="0" y="0"/>
            <a:chExt cx="2580657" cy="179509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580657" cy="179509"/>
            </a:xfrm>
            <a:custGeom>
              <a:avLst/>
              <a:gdLst/>
              <a:ahLst/>
              <a:cxnLst/>
              <a:rect l="l" t="t" r="r" b="b"/>
              <a:pathLst>
                <a:path w="2580657" h="179509">
                  <a:moveTo>
                    <a:pt x="0" y="0"/>
                  </a:moveTo>
                  <a:lnTo>
                    <a:pt x="2580657" y="0"/>
                  </a:lnTo>
                  <a:lnTo>
                    <a:pt x="2580657" y="179509"/>
                  </a:lnTo>
                  <a:lnTo>
                    <a:pt x="0" y="179509"/>
                  </a:lnTo>
                  <a:close/>
                </a:path>
              </a:pathLst>
            </a:custGeom>
            <a:ln w="47625" cap="sq">
              <a:solidFill>
                <a:srgbClr val="28447A"/>
              </a:solidFill>
              <a:prstDash val="sysDot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2580657" cy="217609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30" name="Group 30"/>
          <p:cNvGrpSpPr/>
          <p:nvPr/>
        </p:nvGrpSpPr>
        <p:grpSpPr>
          <a:xfrm rot="19734783">
            <a:off x="10572753" y="7251917"/>
            <a:ext cx="982185" cy="406594"/>
            <a:chOff x="0" y="0"/>
            <a:chExt cx="1963433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963433" cy="812800"/>
            </a:xfrm>
            <a:custGeom>
              <a:avLst/>
              <a:gdLst/>
              <a:ahLst/>
              <a:cxnLst/>
              <a:rect l="l" t="t" r="r" b="b"/>
              <a:pathLst>
                <a:path w="1963433" h="812800">
                  <a:moveTo>
                    <a:pt x="1963433" y="406400"/>
                  </a:moveTo>
                  <a:lnTo>
                    <a:pt x="1557033" y="0"/>
                  </a:lnTo>
                  <a:lnTo>
                    <a:pt x="1557033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557033" y="609600"/>
                  </a:lnTo>
                  <a:lnTo>
                    <a:pt x="1557033" y="812800"/>
                  </a:lnTo>
                  <a:lnTo>
                    <a:pt x="1963433" y="406400"/>
                  </a:lnTo>
                  <a:close/>
                </a:path>
              </a:pathLst>
            </a:custGeom>
            <a:solidFill>
              <a:srgbClr val="28447A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165100"/>
              <a:ext cx="1861833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sp>
        <p:nvSpPr>
          <p:cNvPr id="33" name="Freeform 33"/>
          <p:cNvSpPr/>
          <p:nvPr/>
        </p:nvSpPr>
        <p:spPr>
          <a:xfrm>
            <a:off x="11412867" y="7371439"/>
            <a:ext cx="6575648" cy="2794650"/>
          </a:xfrm>
          <a:custGeom>
            <a:avLst/>
            <a:gdLst/>
            <a:ahLst/>
            <a:cxnLst/>
            <a:rect l="l" t="t" r="r" b="b"/>
            <a:pathLst>
              <a:path w="6575648" h="2794650">
                <a:moveTo>
                  <a:pt x="0" y="0"/>
                </a:moveTo>
                <a:lnTo>
                  <a:pt x="6575648" y="0"/>
                </a:lnTo>
                <a:lnTo>
                  <a:pt x="6575648" y="2794651"/>
                </a:lnTo>
                <a:lnTo>
                  <a:pt x="0" y="279465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34" name="TextBox 34"/>
          <p:cNvSpPr txBox="1"/>
          <p:nvPr/>
        </p:nvSpPr>
        <p:spPr>
          <a:xfrm>
            <a:off x="2322430" y="2003996"/>
            <a:ext cx="13744744" cy="873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0"/>
              </a:lnSpc>
            </a:pPr>
            <a:r>
              <a:rPr 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教材配套电子资源 及 遥知校企合作专业建设学校专家分享</a:t>
            </a:r>
            <a:endParaRPr lang="en-US" sz="2700" spc="318">
              <a:solidFill>
                <a:srgbClr val="00000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ctr">
              <a:lnSpc>
                <a:spcPts val="3510"/>
              </a:lnSpc>
              <a:spcBef>
                <a:spcPct val="0"/>
              </a:spcBef>
            </a:pPr>
          </a:p>
        </p:txBody>
      </p:sp>
      <p:sp>
        <p:nvSpPr>
          <p:cNvPr id="35" name="TextBox 35"/>
          <p:cNvSpPr txBox="1"/>
          <p:nvPr/>
        </p:nvSpPr>
        <p:spPr>
          <a:xfrm>
            <a:off x="230634" y="2541543"/>
            <a:ext cx="17826733" cy="335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690"/>
              </a:lnSpc>
              <a:spcBef>
                <a:spcPct val="0"/>
              </a:spcBef>
            </a:pPr>
            <a:r>
              <a:rPr lang="en-US" sz="2070" spc="244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遥知已与高校联合开发4本教材，获得新时代大学计算机赋能教育改革项目/国家提质培优计划一流教材/省级质量工程高水平教材等评选</a:t>
            </a:r>
            <a:endParaRPr lang="en-US" sz="2070" spc="244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1506585" y="5972761"/>
            <a:ext cx="5376753" cy="503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30"/>
              </a:lnSpc>
              <a:spcBef>
                <a:spcPct val="0"/>
              </a:spcBef>
            </a:pPr>
            <a:r>
              <a:rPr lang="en-US" sz="3100" b="1" u="none" strike="noStrike" spc="365">
                <a:solidFill>
                  <a:srgbClr val="F10202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4本教材的电子资源</a:t>
            </a:r>
            <a:endParaRPr lang="en-US" sz="3100" b="1" u="none" strike="noStrike" spc="365">
              <a:solidFill>
                <a:srgbClr val="F10202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1663062" y="6705972"/>
            <a:ext cx="6624938" cy="503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030"/>
              </a:lnSpc>
              <a:spcBef>
                <a:spcPct val="0"/>
              </a:spcBef>
            </a:pPr>
            <a:r>
              <a:rPr lang="en-US" sz="3100" b="1" spc="365">
                <a:solidFill>
                  <a:srgbClr val="28447A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邀请学校专家分享 专业建设经验</a:t>
            </a:r>
            <a:endParaRPr lang="en-US" sz="3100" b="1" spc="365">
              <a:solidFill>
                <a:srgbClr val="28447A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pic>
        <p:nvPicPr>
          <p:cNvPr id="39" name="图片 38" descr="江汉大学教材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54400" y="3429000"/>
            <a:ext cx="1958340" cy="277050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>
          <a:xfrm>
            <a:off x="136916" y="3572534"/>
            <a:ext cx="10994845" cy="6212087"/>
          </a:xfrm>
          <a:custGeom>
            <a:avLst/>
            <a:gdLst/>
            <a:ahLst/>
            <a:cxnLst/>
            <a:rect l="l" t="t" r="r" b="b"/>
            <a:pathLst>
              <a:path w="10994845" h="6212087">
                <a:moveTo>
                  <a:pt x="0" y="0"/>
                </a:moveTo>
                <a:lnTo>
                  <a:pt x="10994845" y="0"/>
                </a:lnTo>
                <a:lnTo>
                  <a:pt x="10994845" y="6212088"/>
                </a:lnTo>
                <a:lnTo>
                  <a:pt x="0" y="6212088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 rot="0">
            <a:off x="4873133" y="674475"/>
            <a:ext cx="8541733" cy="1200562"/>
            <a:chOff x="0" y="0"/>
            <a:chExt cx="11388978" cy="160074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388978" cy="1600749"/>
            </a:xfrm>
            <a:custGeom>
              <a:avLst/>
              <a:gdLst/>
              <a:ahLst/>
              <a:cxnLst/>
              <a:rect l="l" t="t" r="r" b="b"/>
              <a:pathLst>
                <a:path w="2678679" h="376495">
                  <a:moveTo>
                    <a:pt x="0" y="0"/>
                  </a:moveTo>
                  <a:lnTo>
                    <a:pt x="2678679" y="0"/>
                  </a:lnTo>
                  <a:lnTo>
                    <a:pt x="2678679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482377" y="109588"/>
              <a:ext cx="10424223" cy="1276798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745"/>
                </a:lnSpc>
              </a:pPr>
              <a:r>
                <a:rPr lang="en-US" sz="5615" b="1" i="1">
                  <a:solidFill>
                    <a:srgbClr val="F102C4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遥知在线课堂</a:t>
              </a:r>
              <a:endParaRPr lang="en-US" sz="5615" b="1" i="1">
                <a:solidFill>
                  <a:srgbClr val="F102C4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 rot="0">
            <a:off x="230634" y="5754798"/>
            <a:ext cx="1949448" cy="721505"/>
            <a:chOff x="0" y="0"/>
            <a:chExt cx="611345" cy="22626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11345" cy="226263"/>
            </a:xfrm>
            <a:custGeom>
              <a:avLst/>
              <a:gdLst/>
              <a:ahLst/>
              <a:cxnLst/>
              <a:rect l="l" t="t" r="r" b="b"/>
              <a:pathLst>
                <a:path w="611345" h="226263">
                  <a:moveTo>
                    <a:pt x="0" y="0"/>
                  </a:moveTo>
                  <a:lnTo>
                    <a:pt x="611345" y="0"/>
                  </a:lnTo>
                  <a:lnTo>
                    <a:pt x="611345" y="226263"/>
                  </a:lnTo>
                  <a:lnTo>
                    <a:pt x="0" y="226263"/>
                  </a:lnTo>
                  <a:close/>
                </a:path>
              </a:pathLst>
            </a:custGeom>
            <a:ln w="47625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611345" cy="264363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 rot="-1399457">
            <a:off x="1562323" y="5196089"/>
            <a:ext cx="708763" cy="406594"/>
            <a:chOff x="0" y="0"/>
            <a:chExt cx="1416851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C4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grpSp>
        <p:nvGrpSpPr>
          <p:cNvPr id="17" name="Group 17"/>
          <p:cNvGrpSpPr/>
          <p:nvPr/>
        </p:nvGrpSpPr>
        <p:grpSpPr>
          <a:xfrm rot="0">
            <a:off x="10140950" y="5015865"/>
            <a:ext cx="1102360" cy="406400"/>
            <a:chOff x="0" y="0"/>
            <a:chExt cx="1416851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C4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322430" y="2232596"/>
            <a:ext cx="13744744" cy="899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0"/>
              </a:lnSpc>
            </a:pP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工信部教考中心认证的</a:t>
            </a:r>
            <a:r>
              <a:rPr lang="en-US" altLang="zh-CN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 VR</a:t>
            </a: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开发工程师职业技术证书</a:t>
            </a:r>
            <a:r>
              <a:rPr lang="en-US" altLang="zh-CN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/</a:t>
            </a: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相关竞赛</a:t>
            </a:r>
            <a:r>
              <a:rPr lang="en-US" altLang="zh-CN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/1+X</a:t>
            </a: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证书</a:t>
            </a:r>
            <a:r>
              <a:rPr lang="en-US" altLang="zh-CN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 </a:t>
            </a:r>
            <a:r>
              <a:rPr lang="zh-CN" altLang="en-US" sz="2700" spc="318">
                <a:solidFill>
                  <a:srgbClr val="00000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学习资源</a:t>
            </a:r>
            <a:endParaRPr lang="en-US" sz="2700" spc="318">
              <a:solidFill>
                <a:srgbClr val="00000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ctr">
              <a:lnSpc>
                <a:spcPts val="3510"/>
              </a:lnSpc>
              <a:spcBef>
                <a:spcPct val="0"/>
              </a:spcBef>
            </a:pPr>
          </a:p>
        </p:txBody>
      </p: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11198860" y="3274060"/>
            <a:ext cx="6125845" cy="2832735"/>
            <a:chOff x="17636" y="5315"/>
            <a:chExt cx="10048" cy="4627"/>
          </a:xfrm>
        </p:grpSpPr>
        <p:pic>
          <p:nvPicPr>
            <p:cNvPr id="23" name="图片 22" descr="/Users/cc/Library/Containers/com.kingsoft.wpsoffice.mac/Data/tmp/photoeditapp/20260226120223/temp.pngtemp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120" y="5340"/>
              <a:ext cx="6564" cy="4602"/>
            </a:xfrm>
            <a:prstGeom prst="rect">
              <a:avLst/>
            </a:prstGeom>
          </p:spPr>
        </p:pic>
        <p:pic>
          <p:nvPicPr>
            <p:cNvPr id="24" name="图片 23" descr="IMG_69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80000">
              <a:off x="17636" y="5315"/>
              <a:ext cx="3735" cy="4532"/>
            </a:xfrm>
            <a:prstGeom prst="rect">
              <a:avLst/>
            </a:prstGeom>
          </p:spPr>
        </p:pic>
      </p:grpSp>
      <p:sp>
        <p:nvSpPr>
          <p:cNvPr id="36" name="TextBox 36"/>
          <p:cNvSpPr txBox="1"/>
          <p:nvPr/>
        </p:nvSpPr>
        <p:spPr>
          <a:xfrm>
            <a:off x="11326495" y="5981700"/>
            <a:ext cx="6709410" cy="5162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dist">
              <a:lnSpc>
                <a:spcPts val="4030"/>
              </a:lnSpc>
              <a:spcBef>
                <a:spcPct val="0"/>
              </a:spcBef>
            </a:pP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工信部教考中心</a:t>
            </a:r>
            <a:r>
              <a:rPr lang="en-US" altLang="zh-CN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 VR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开发工程师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职业技术证书</a:t>
            </a:r>
            <a:r>
              <a:rPr lang="en-US" altLang="zh-CN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 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/>
                <a:cs typeface="思源黑体 1 Bold"/>
                <a:sym typeface="思源黑体 1 Bold"/>
              </a:rPr>
              <a:t>学习资源</a:t>
            </a:r>
            <a:endParaRPr lang="zh-CN" alt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/>
              <a:cs typeface="思源黑体 1 Bold"/>
              <a:sym typeface="思源黑体 1 Bold"/>
            </a:endParaRPr>
          </a:p>
        </p:txBody>
      </p:sp>
      <p:grpSp>
        <p:nvGrpSpPr>
          <p:cNvPr id="26" name="Group 11"/>
          <p:cNvGrpSpPr/>
          <p:nvPr/>
        </p:nvGrpSpPr>
        <p:grpSpPr>
          <a:xfrm rot="0">
            <a:off x="2362200" y="4565015"/>
            <a:ext cx="7583805" cy="1417955"/>
            <a:chOff x="0" y="0"/>
            <a:chExt cx="611345" cy="226263"/>
          </a:xfrm>
        </p:grpSpPr>
        <p:sp>
          <p:nvSpPr>
            <p:cNvPr id="27" name="Freeform 12"/>
            <p:cNvSpPr/>
            <p:nvPr/>
          </p:nvSpPr>
          <p:spPr>
            <a:xfrm>
              <a:off x="0" y="0"/>
              <a:ext cx="611345" cy="226263"/>
            </a:xfrm>
            <a:custGeom>
              <a:avLst/>
              <a:gdLst/>
              <a:ahLst/>
              <a:cxnLst/>
              <a:rect l="l" t="t" r="r" b="b"/>
              <a:pathLst>
                <a:path w="611345" h="226263">
                  <a:moveTo>
                    <a:pt x="0" y="0"/>
                  </a:moveTo>
                  <a:lnTo>
                    <a:pt x="611345" y="0"/>
                  </a:lnTo>
                  <a:lnTo>
                    <a:pt x="611345" y="226263"/>
                  </a:lnTo>
                  <a:lnTo>
                    <a:pt x="0" y="226263"/>
                  </a:lnTo>
                  <a:close/>
                </a:path>
              </a:pathLst>
            </a:custGeom>
            <a:ln w="47625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28" name="TextBox 13"/>
            <p:cNvSpPr txBox="1"/>
            <p:nvPr/>
          </p:nvSpPr>
          <p:spPr>
            <a:xfrm>
              <a:off x="0" y="-38100"/>
              <a:ext cx="611345" cy="264363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29" name="Group 17"/>
          <p:cNvGrpSpPr/>
          <p:nvPr/>
        </p:nvGrpSpPr>
        <p:grpSpPr>
          <a:xfrm rot="780000">
            <a:off x="9440545" y="6658610"/>
            <a:ext cx="1756410" cy="406400"/>
            <a:chOff x="0" y="0"/>
            <a:chExt cx="1416851" cy="812800"/>
          </a:xfrm>
        </p:grpSpPr>
        <p:sp>
          <p:nvSpPr>
            <p:cNvPr id="30" name="Freeform 18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C4"/>
            </a:solidFill>
          </p:spPr>
        </p:sp>
        <p:sp>
          <p:nvSpPr>
            <p:cNvPr id="31" name="TextBox 19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pic>
        <p:nvPicPr>
          <p:cNvPr id="32" name="图片 31" descr="截屏2026-02-26 14.19.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3800" y="6801485"/>
            <a:ext cx="4162425" cy="866775"/>
          </a:xfrm>
          <a:prstGeom prst="rect">
            <a:avLst/>
          </a:prstGeom>
        </p:spPr>
      </p:pic>
      <p:sp>
        <p:nvSpPr>
          <p:cNvPr id="33" name="TextBox 36"/>
          <p:cNvSpPr txBox="1"/>
          <p:nvPr/>
        </p:nvSpPr>
        <p:spPr>
          <a:xfrm>
            <a:off x="15621000" y="6896100"/>
            <a:ext cx="6709410" cy="615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indent="0" algn="l" fontAlgn="auto">
              <a:lnSpc>
                <a:spcPct val="100000"/>
              </a:lnSpc>
              <a:buClrTx/>
              <a:buSzTx/>
              <a:buFontTx/>
            </a:pPr>
            <a:r>
              <a:rPr 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相关竞赛训练</a:t>
            </a:r>
            <a:r>
              <a:rPr 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 </a:t>
            </a:r>
            <a:endParaRPr 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  <a:p>
            <a:pPr lvl="0" indent="0" algn="l" fontAlgn="auto">
              <a:lnSpc>
                <a:spcPct val="100000"/>
              </a:lnSpc>
              <a:buClrTx/>
              <a:buSzTx/>
              <a:buFontTx/>
            </a:pPr>
            <a:r>
              <a:rPr 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学习</a:t>
            </a:r>
            <a:r>
              <a:rPr 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资源</a:t>
            </a:r>
            <a:endParaRPr 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</p:txBody>
      </p:sp>
      <p:grpSp>
        <p:nvGrpSpPr>
          <p:cNvPr id="34" name="Group 17"/>
          <p:cNvGrpSpPr/>
          <p:nvPr/>
        </p:nvGrpSpPr>
        <p:grpSpPr>
          <a:xfrm rot="780000">
            <a:off x="9370695" y="8293100"/>
            <a:ext cx="2324100" cy="406400"/>
            <a:chOff x="0" y="0"/>
            <a:chExt cx="1416851" cy="812800"/>
          </a:xfrm>
        </p:grpSpPr>
        <p:sp>
          <p:nvSpPr>
            <p:cNvPr id="35" name="Freeform 18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solidFill>
              <a:srgbClr val="F102C4"/>
            </a:solidFill>
          </p:spPr>
        </p:sp>
        <p:sp>
          <p:nvSpPr>
            <p:cNvPr id="37" name="TextBox 19"/>
            <p:cNvSpPr txBox="1"/>
            <p:nvPr/>
          </p:nvSpPr>
          <p:spPr>
            <a:xfrm>
              <a:off x="0" y="165100"/>
              <a:ext cx="1315251" cy="444500"/>
            </a:xfrm>
            <a:prstGeom prst="rect">
              <a:avLst/>
            </a:prstGeom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grpSp>
        <p:nvGrpSpPr>
          <p:cNvPr id="38" name="Group 11"/>
          <p:cNvGrpSpPr/>
          <p:nvPr/>
        </p:nvGrpSpPr>
        <p:grpSpPr>
          <a:xfrm rot="0">
            <a:off x="2362200" y="7193280"/>
            <a:ext cx="6697345" cy="1008380"/>
            <a:chOff x="0" y="0"/>
            <a:chExt cx="611345" cy="226263"/>
          </a:xfrm>
        </p:grpSpPr>
        <p:sp>
          <p:nvSpPr>
            <p:cNvPr id="39" name="Freeform 12"/>
            <p:cNvSpPr/>
            <p:nvPr/>
          </p:nvSpPr>
          <p:spPr>
            <a:xfrm>
              <a:off x="0" y="0"/>
              <a:ext cx="611345" cy="226263"/>
            </a:xfrm>
            <a:custGeom>
              <a:avLst/>
              <a:gdLst/>
              <a:ahLst/>
              <a:cxnLst/>
              <a:rect l="l" t="t" r="r" b="b"/>
              <a:pathLst>
                <a:path w="611345" h="226263">
                  <a:moveTo>
                    <a:pt x="0" y="0"/>
                  </a:moveTo>
                  <a:lnTo>
                    <a:pt x="611345" y="0"/>
                  </a:lnTo>
                  <a:lnTo>
                    <a:pt x="611345" y="226263"/>
                  </a:lnTo>
                  <a:lnTo>
                    <a:pt x="0" y="226263"/>
                  </a:lnTo>
                  <a:close/>
                </a:path>
              </a:pathLst>
            </a:custGeom>
            <a:ln w="47625" cap="sq">
              <a:solidFill>
                <a:srgbClr val="F102C4"/>
              </a:solidFill>
              <a:prstDash val="solid"/>
              <a:miter/>
            </a:ln>
          </p:spPr>
        </p:sp>
        <p:sp>
          <p:nvSpPr>
            <p:cNvPr id="40" name="TextBox 13"/>
            <p:cNvSpPr txBox="1"/>
            <p:nvPr/>
          </p:nvSpPr>
          <p:spPr>
            <a:xfrm>
              <a:off x="0" y="-38100"/>
              <a:ext cx="611345" cy="264363"/>
            </a:xfrm>
            <a:prstGeom prst="rect">
              <a:avLst/>
            </a:prstGeom>
          </p:spPr>
          <p:txBody>
            <a:bodyPr lIns="117750" tIns="117750" rIns="117750" bIns="117750" rtlCol="0" anchor="ctr"/>
            <a:lstStyle/>
            <a:p>
              <a:pPr marL="0" lvl="0" indent="0" algn="ctr">
                <a:lnSpc>
                  <a:spcPts val="2020"/>
                </a:lnSpc>
                <a:spcBef>
                  <a:spcPct val="0"/>
                </a:spcBef>
              </a:pPr>
            </a:p>
          </p:txBody>
        </p:sp>
      </p:grpSp>
      <p:pic>
        <p:nvPicPr>
          <p:cNvPr id="41" name="图片 40" descr="虚拟现实应用开发证书样本(高级)_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78000" y="7748270"/>
            <a:ext cx="3591560" cy="2538730"/>
          </a:xfrm>
          <a:prstGeom prst="rect">
            <a:avLst/>
          </a:prstGeom>
        </p:spPr>
      </p:pic>
      <p:sp>
        <p:nvSpPr>
          <p:cNvPr id="42" name="TextBox 36"/>
          <p:cNvSpPr txBox="1"/>
          <p:nvPr/>
        </p:nvSpPr>
        <p:spPr>
          <a:xfrm>
            <a:off x="11360150" y="8738870"/>
            <a:ext cx="2917190" cy="923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r">
              <a:buClrTx/>
              <a:buSzTx/>
              <a:buFontTx/>
            </a:pPr>
            <a:r>
              <a:rPr 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1+X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虚拟现实应用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开发</a:t>
            </a:r>
            <a:endParaRPr lang="zh-CN" alt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  <a:p>
            <a:pPr lvl="0" algn="r">
              <a:buClrTx/>
              <a:buSzTx/>
              <a:buFontTx/>
            </a:pP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职业技能等级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证书</a:t>
            </a:r>
            <a:endParaRPr lang="zh-CN" alt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  <a:p>
            <a:pPr lvl="0" algn="r">
              <a:buClrTx/>
              <a:buSzTx/>
              <a:buFontTx/>
            </a:pP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学习</a:t>
            </a:r>
            <a:r>
              <a:rPr lang="zh-CN" altLang="en-US" sz="2000" b="1" kern="100">
                <a:solidFill>
                  <a:srgbClr val="F102C4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资源</a:t>
            </a:r>
            <a:endParaRPr lang="zh-CN" altLang="en-US" sz="2000" b="1" kern="100">
              <a:solidFill>
                <a:srgbClr val="F102C4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5.遥知考试平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" y="3162300"/>
            <a:ext cx="10426700" cy="5913755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0">
            <a:off x="4873133" y="674475"/>
            <a:ext cx="8541733" cy="1200562"/>
            <a:chOff x="0" y="0"/>
            <a:chExt cx="11388978" cy="1600749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1388978" cy="1600749"/>
            </a:xfrm>
            <a:custGeom>
              <a:avLst/>
              <a:gdLst/>
              <a:ahLst/>
              <a:cxnLst/>
              <a:rect l="l" t="t" r="r" b="b"/>
              <a:pathLst>
                <a:path w="2678679" h="376495">
                  <a:moveTo>
                    <a:pt x="0" y="0"/>
                  </a:moveTo>
                  <a:lnTo>
                    <a:pt x="2678679" y="0"/>
                  </a:lnTo>
                  <a:lnTo>
                    <a:pt x="2678679" y="376495"/>
                  </a:lnTo>
                  <a:lnTo>
                    <a:pt x="0" y="376495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B05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482377" y="109588"/>
              <a:ext cx="10424223" cy="1324186"/>
            </a:xfrm>
            <a:prstGeom prst="rect">
              <a:avLst/>
            </a:prstGeom>
            <a:ln>
              <a:noFill/>
            </a:ln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745"/>
                </a:lnSpc>
              </a:pPr>
              <a:r>
                <a:rPr lang="en-US" sz="5615" b="1" i="1">
                  <a:ln>
                    <a:solidFill>
                      <a:srgbClr val="00B050"/>
                    </a:solidFill>
                  </a:ln>
                  <a:solidFill>
                    <a:srgbClr val="00B050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遥知</a:t>
              </a:r>
              <a:r>
                <a:rPr lang="zh-CN" altLang="en-US" sz="5615" b="1" i="1">
                  <a:ln>
                    <a:solidFill>
                      <a:srgbClr val="00B050"/>
                    </a:solidFill>
                  </a:ln>
                  <a:solidFill>
                    <a:srgbClr val="00B050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考试平台</a:t>
              </a:r>
              <a:endParaRPr lang="zh-CN" altLang="en-US" sz="5615" b="1" i="1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  <p:sp>
        <p:nvSpPr>
          <p:cNvPr id="12" name="Freeform 12"/>
          <p:cNvSpPr/>
          <p:nvPr/>
        </p:nvSpPr>
        <p:spPr>
          <a:xfrm>
            <a:off x="184150" y="5903595"/>
            <a:ext cx="1866265" cy="631190"/>
          </a:xfrm>
          <a:custGeom>
            <a:avLst/>
            <a:gdLst/>
            <a:ahLst/>
            <a:cxnLst/>
            <a:rect l="l" t="t" r="r" b="b"/>
            <a:pathLst>
              <a:path w="611345" h="226263">
                <a:moveTo>
                  <a:pt x="0" y="0"/>
                </a:moveTo>
                <a:lnTo>
                  <a:pt x="611345" y="0"/>
                </a:lnTo>
                <a:lnTo>
                  <a:pt x="611345" y="226263"/>
                </a:lnTo>
                <a:lnTo>
                  <a:pt x="0" y="226263"/>
                </a:lnTo>
                <a:close/>
              </a:path>
            </a:pathLst>
          </a:custGeom>
          <a:ln w="47625" cap="sq">
            <a:solidFill>
              <a:srgbClr val="00B050"/>
            </a:solidFill>
            <a:prstDash val="solid"/>
            <a:miter/>
          </a:ln>
        </p:spPr>
      </p:sp>
      <p:grpSp>
        <p:nvGrpSpPr>
          <p:cNvPr id="14" name="Group 14"/>
          <p:cNvGrpSpPr/>
          <p:nvPr/>
        </p:nvGrpSpPr>
        <p:grpSpPr>
          <a:xfrm rot="18520543">
            <a:off x="2188210" y="5584825"/>
            <a:ext cx="1340485" cy="406400"/>
            <a:chOff x="0" y="0"/>
            <a:chExt cx="1416851" cy="812800"/>
          </a:xfrm>
          <a:solidFill>
            <a:srgbClr val="00B050"/>
          </a:solidFill>
        </p:grpSpPr>
        <p:sp>
          <p:nvSpPr>
            <p:cNvPr id="15" name="Freeform 15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grpFill/>
            <a:ln>
              <a:solidFill>
                <a:srgbClr val="00B050"/>
              </a:solidFill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157405"/>
              <a:ext cx="1099296" cy="451904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210035" y="2171636"/>
            <a:ext cx="13744744" cy="44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0"/>
              </a:lnSpc>
              <a:spcBef>
                <a:spcPct val="0"/>
              </a:spcBef>
            </a:pPr>
            <a:r>
              <a:rPr lang="zh-CN" altLang="en-US"/>
              <a:t>练习模式</a:t>
            </a:r>
            <a:r>
              <a:rPr lang="en-US" altLang="zh-CN"/>
              <a:t>（</a:t>
            </a:r>
            <a:r>
              <a:rPr lang="zh-CN" altLang="en-US"/>
              <a:t>反复刷题</a:t>
            </a:r>
            <a:r>
              <a:rPr lang="en-US" altLang="zh-CN"/>
              <a:t>） </a:t>
            </a:r>
            <a:r>
              <a:rPr lang="zh-CN" altLang="en-US"/>
              <a:t>考核模式</a:t>
            </a:r>
            <a:r>
              <a:rPr lang="en-US" altLang="zh-CN"/>
              <a:t>（</a:t>
            </a:r>
            <a:r>
              <a:rPr lang="zh-CN" altLang="en-US"/>
              <a:t>记分模式</a:t>
            </a:r>
            <a:r>
              <a:rPr lang="en-US" altLang="zh-CN"/>
              <a:t>）</a:t>
            </a:r>
            <a:endParaRPr lang="en-US" altLang="zh-CN"/>
          </a:p>
        </p:txBody>
      </p:sp>
      <p:sp>
        <p:nvSpPr>
          <p:cNvPr id="27" name="Freeform 12"/>
          <p:cNvSpPr/>
          <p:nvPr/>
        </p:nvSpPr>
        <p:spPr>
          <a:xfrm>
            <a:off x="2209800" y="4074795"/>
            <a:ext cx="6038215" cy="850265"/>
          </a:xfrm>
          <a:custGeom>
            <a:avLst/>
            <a:gdLst/>
            <a:ahLst/>
            <a:cxnLst/>
            <a:rect l="l" t="t" r="r" b="b"/>
            <a:pathLst>
              <a:path w="611345" h="226263">
                <a:moveTo>
                  <a:pt x="0" y="0"/>
                </a:moveTo>
                <a:lnTo>
                  <a:pt x="611345" y="0"/>
                </a:lnTo>
                <a:lnTo>
                  <a:pt x="611345" y="226263"/>
                </a:lnTo>
                <a:lnTo>
                  <a:pt x="0" y="226263"/>
                </a:lnTo>
                <a:close/>
              </a:path>
            </a:pathLst>
          </a:custGeom>
          <a:ln w="47625" cap="sq">
            <a:solidFill>
              <a:srgbClr val="00B050"/>
            </a:solidFill>
            <a:prstDash val="solid"/>
            <a:miter/>
          </a:ln>
        </p:spPr>
      </p:sp>
      <p:pic>
        <p:nvPicPr>
          <p:cNvPr id="20" name="图片 19" descr="截屏2026-02-26 16.46.02"/>
          <p:cNvPicPr>
            <a:picLocks noChangeAspect="1"/>
          </p:cNvPicPr>
          <p:nvPr/>
        </p:nvPicPr>
        <p:blipFill>
          <a:blip r:embed="rId2"/>
          <a:srcRect t="83978" r="68586"/>
          <a:stretch>
            <a:fillRect/>
          </a:stretch>
        </p:blipFill>
        <p:spPr>
          <a:xfrm>
            <a:off x="3048000" y="6284595"/>
            <a:ext cx="7326630" cy="2276475"/>
          </a:xfrm>
          <a:prstGeom prst="rect">
            <a:avLst/>
          </a:prstGeom>
          <a:ln>
            <a:solidFill>
              <a:srgbClr val="00B050"/>
            </a:solidFill>
          </a:ln>
        </p:spPr>
      </p:pic>
      <p:grpSp>
        <p:nvGrpSpPr>
          <p:cNvPr id="34" name="Group 17"/>
          <p:cNvGrpSpPr/>
          <p:nvPr/>
        </p:nvGrpSpPr>
        <p:grpSpPr>
          <a:xfrm rot="4920000">
            <a:off x="5725160" y="5417185"/>
            <a:ext cx="952500" cy="406400"/>
            <a:chOff x="0" y="0"/>
            <a:chExt cx="1416851" cy="812800"/>
          </a:xfrm>
          <a:solidFill>
            <a:srgbClr val="00B050"/>
          </a:solidFill>
        </p:grpSpPr>
        <p:sp>
          <p:nvSpPr>
            <p:cNvPr id="35" name="Freeform 18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grpFill/>
            <a:ln>
              <a:solidFill>
                <a:srgbClr val="00B050"/>
              </a:solidFill>
            </a:ln>
          </p:spPr>
        </p:sp>
        <p:sp>
          <p:nvSpPr>
            <p:cNvPr id="37" name="TextBox 19"/>
            <p:cNvSpPr txBox="1"/>
            <p:nvPr/>
          </p:nvSpPr>
          <p:spPr>
            <a:xfrm>
              <a:off x="0" y="165100"/>
              <a:ext cx="1145481" cy="473710"/>
            </a:xfrm>
            <a:prstGeom prst="rect">
              <a:avLst/>
            </a:prstGeom>
            <a:grpFill/>
            <a:ln>
              <a:noFill/>
            </a:ln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pic>
        <p:nvPicPr>
          <p:cNvPr id="49" name="图片 48" descr="截屏2026-02-27 14.34.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96600" y="2951480"/>
            <a:ext cx="7006590" cy="3281045"/>
          </a:xfrm>
          <a:prstGeom prst="rect">
            <a:avLst/>
          </a:prstGeom>
        </p:spPr>
      </p:pic>
      <p:pic>
        <p:nvPicPr>
          <p:cNvPr id="46" name="图片 45" descr="截屏2026-02-26 17.22.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0400" y="5886450"/>
            <a:ext cx="7126605" cy="4705350"/>
          </a:xfrm>
          <a:prstGeom prst="rect">
            <a:avLst/>
          </a:prstGeom>
        </p:spPr>
      </p:pic>
      <p:grpSp>
        <p:nvGrpSpPr>
          <p:cNvPr id="43" name="Group 17"/>
          <p:cNvGrpSpPr/>
          <p:nvPr/>
        </p:nvGrpSpPr>
        <p:grpSpPr>
          <a:xfrm rot="21420000">
            <a:off x="9361170" y="7033895"/>
            <a:ext cx="1026795" cy="406400"/>
            <a:chOff x="0" y="0"/>
            <a:chExt cx="1416851" cy="812800"/>
          </a:xfrm>
          <a:solidFill>
            <a:srgbClr val="00B050"/>
          </a:solidFill>
        </p:grpSpPr>
        <p:sp>
          <p:nvSpPr>
            <p:cNvPr id="44" name="Freeform 18"/>
            <p:cNvSpPr/>
            <p:nvPr/>
          </p:nvSpPr>
          <p:spPr>
            <a:xfrm>
              <a:off x="0" y="0"/>
              <a:ext cx="1416851" cy="812800"/>
            </a:xfrm>
            <a:custGeom>
              <a:avLst/>
              <a:gdLst/>
              <a:ahLst/>
              <a:cxnLst/>
              <a:rect l="l" t="t" r="r" b="b"/>
              <a:pathLst>
                <a:path w="1416851" h="812800">
                  <a:moveTo>
                    <a:pt x="1416851" y="406400"/>
                  </a:moveTo>
                  <a:lnTo>
                    <a:pt x="1010451" y="0"/>
                  </a:lnTo>
                  <a:lnTo>
                    <a:pt x="1010451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1010451" y="609600"/>
                  </a:lnTo>
                  <a:lnTo>
                    <a:pt x="1010451" y="812800"/>
                  </a:lnTo>
                  <a:lnTo>
                    <a:pt x="1416851" y="406400"/>
                  </a:lnTo>
                  <a:close/>
                </a:path>
              </a:pathLst>
            </a:custGeom>
            <a:grpFill/>
            <a:ln>
              <a:solidFill>
                <a:srgbClr val="00B050"/>
              </a:solidFill>
            </a:ln>
          </p:spPr>
        </p:sp>
        <p:sp>
          <p:nvSpPr>
            <p:cNvPr id="45" name="TextBox 19"/>
            <p:cNvSpPr txBox="1"/>
            <p:nvPr/>
          </p:nvSpPr>
          <p:spPr>
            <a:xfrm>
              <a:off x="0" y="165100"/>
              <a:ext cx="1145481" cy="473710"/>
            </a:xfrm>
            <a:prstGeom prst="rect">
              <a:avLst/>
            </a:prstGeom>
            <a:grpFill/>
            <a:ln>
              <a:noFill/>
            </a:ln>
          </p:spPr>
          <p:txBody>
            <a:bodyPr lIns="87835" tIns="87835" rIns="87835" bIns="87835" rtlCol="0" anchor="ctr"/>
            <a:lstStyle/>
            <a:p>
              <a:pPr algn="ctr">
                <a:lnSpc>
                  <a:spcPts val="2025"/>
                </a:lnSpc>
              </a:pPr>
            </a:p>
          </p:txBody>
        </p:sp>
      </p:grpSp>
      <p:sp>
        <p:nvSpPr>
          <p:cNvPr id="48" name="TextBox 36"/>
          <p:cNvSpPr txBox="1"/>
          <p:nvPr/>
        </p:nvSpPr>
        <p:spPr>
          <a:xfrm>
            <a:off x="13182600" y="5092700"/>
            <a:ext cx="3300730" cy="34988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lvl="0" indent="0" algn="l" fontAlgn="auto">
              <a:lnSpc>
                <a:spcPct val="100000"/>
              </a:lnSpc>
              <a:buClrTx/>
              <a:buSzTx/>
              <a:buFontTx/>
            </a:pP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练习模式</a:t>
            </a:r>
            <a:r>
              <a:rPr lang="en-US" altLang="zh-CN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：</a:t>
            </a: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实时查看</a:t>
            </a: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对错</a:t>
            </a:r>
            <a:endParaRPr lang="zh-CN" altLang="en-US" sz="2000" b="1" kern="100">
              <a:solidFill>
                <a:srgbClr val="00B050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</p:txBody>
      </p:sp>
      <p:sp>
        <p:nvSpPr>
          <p:cNvPr id="50" name="TextBox 36"/>
          <p:cNvSpPr txBox="1"/>
          <p:nvPr/>
        </p:nvSpPr>
        <p:spPr>
          <a:xfrm>
            <a:off x="13258800" y="9258300"/>
            <a:ext cx="3300730" cy="34988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lvl="0" indent="0" algn="l" fontAlgn="auto">
              <a:lnSpc>
                <a:spcPct val="100000"/>
              </a:lnSpc>
              <a:buClrTx/>
              <a:buSzTx/>
              <a:buFontTx/>
            </a:pP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考核模式</a:t>
            </a:r>
            <a:r>
              <a:rPr lang="en-US" altLang="zh-CN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：</a:t>
            </a: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计时</a:t>
            </a:r>
            <a:r>
              <a:rPr lang="en-US" altLang="zh-CN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、</a:t>
            </a:r>
            <a:r>
              <a:rPr lang="zh-CN" altLang="en-US" sz="2000" b="1" kern="100">
                <a:solidFill>
                  <a:srgbClr val="00B050"/>
                </a:solidFill>
                <a:uFillTx/>
                <a:latin typeface="思源黑体 1 Bold" charset="0"/>
                <a:ea typeface="思源黑体 1 Bold" charset="0"/>
                <a:cs typeface="思源黑体 1 Bold" charset="0"/>
                <a:sym typeface="思源黑体 1 Bold"/>
              </a:rPr>
              <a:t>后台汇总</a:t>
            </a:r>
            <a:endParaRPr lang="zh-CN" altLang="en-US" sz="2000" b="1" kern="100">
              <a:solidFill>
                <a:srgbClr val="00B050"/>
              </a:solidFill>
              <a:uFillTx/>
              <a:latin typeface="思源黑体 1 Bold" charset="0"/>
              <a:ea typeface="思源黑体 1 Bold" charset="0"/>
              <a:cs typeface="思源黑体 1 Bold" charset="0"/>
              <a:sym typeface="思源黑体 1 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9372600" y="4877435"/>
            <a:ext cx="8444230" cy="4798060"/>
            <a:chOff x="14760" y="8433"/>
            <a:chExt cx="13298" cy="7556"/>
          </a:xfrm>
        </p:grpSpPr>
        <p:pic>
          <p:nvPicPr>
            <p:cNvPr id="63" name="图片 62" descr="7.数字交互插件应用课程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760" y="8433"/>
              <a:ext cx="13298" cy="7557"/>
            </a:xfrm>
            <a:prstGeom prst="rect">
              <a:avLst/>
            </a:prstGeom>
          </p:spPr>
        </p:pic>
        <p:sp>
          <p:nvSpPr>
            <p:cNvPr id="8" name="Freeform 8"/>
            <p:cNvSpPr/>
            <p:nvPr/>
          </p:nvSpPr>
          <p:spPr>
            <a:xfrm>
              <a:off x="14844" y="13569"/>
              <a:ext cx="2342" cy="767"/>
            </a:xfrm>
            <a:custGeom>
              <a:avLst/>
              <a:gdLst/>
              <a:ahLst/>
              <a:cxnLst/>
              <a:rect l="l" t="t" r="r" b="b"/>
              <a:pathLst>
                <a:path w="588413" h="214468">
                  <a:moveTo>
                    <a:pt x="0" y="0"/>
                  </a:moveTo>
                  <a:lnTo>
                    <a:pt x="588413" y="0"/>
                  </a:lnTo>
                  <a:lnTo>
                    <a:pt x="588413" y="214468"/>
                  </a:lnTo>
                  <a:lnTo>
                    <a:pt x="0" y="214468"/>
                  </a:lnTo>
                  <a:close/>
                </a:path>
              </a:pathLst>
            </a:custGeom>
            <a:ln w="9525" cap="sq">
              <a:solidFill>
                <a:srgbClr val="FF914D"/>
              </a:solidFill>
              <a:prstDash val="solid"/>
              <a:miter/>
            </a:ln>
          </p:spPr>
        </p:sp>
        <p:grpSp>
          <p:nvGrpSpPr>
            <p:cNvPr id="10" name="Group 10"/>
            <p:cNvGrpSpPr/>
            <p:nvPr/>
          </p:nvGrpSpPr>
          <p:grpSpPr>
            <a:xfrm rot="0">
              <a:off x="17428" y="9653"/>
              <a:ext cx="8818" cy="2965"/>
              <a:chOff x="0" y="0"/>
              <a:chExt cx="2470540" cy="66301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470540" cy="663010"/>
              </a:xfrm>
              <a:custGeom>
                <a:avLst/>
                <a:gdLst/>
                <a:ahLst/>
                <a:cxnLst/>
                <a:rect l="l" t="t" r="r" b="b"/>
                <a:pathLst>
                  <a:path w="2470540" h="663010">
                    <a:moveTo>
                      <a:pt x="0" y="0"/>
                    </a:moveTo>
                    <a:lnTo>
                      <a:pt x="2470540" y="0"/>
                    </a:lnTo>
                    <a:lnTo>
                      <a:pt x="2470540" y="663010"/>
                    </a:lnTo>
                    <a:lnTo>
                      <a:pt x="0" y="663010"/>
                    </a:lnTo>
                    <a:close/>
                  </a:path>
                </a:pathLst>
              </a:custGeom>
              <a:ln w="9525" cap="sq">
                <a:solidFill>
                  <a:srgbClr val="FF914D"/>
                </a:solidFill>
                <a:prstDash val="solid"/>
                <a:miter/>
              </a:ln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28575"/>
                <a:ext cx="2470540" cy="691585"/>
              </a:xfrm>
              <a:prstGeom prst="rect">
                <a:avLst/>
              </a:prstGeom>
            </p:spPr>
            <p:txBody>
              <a:bodyPr lIns="35099" tIns="35099" rIns="35099" bIns="35099" rtlCol="0" anchor="ctr"/>
              <a:lstStyle/>
              <a:p>
                <a:pPr algn="ctr">
                  <a:lnSpc>
                    <a:spcPts val="1405"/>
                  </a:lnSpc>
                </a:p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16778" y="11820"/>
              <a:ext cx="514" cy="1543"/>
              <a:chOff x="16672" y="12170"/>
              <a:chExt cx="514" cy="1543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16778" y="12170"/>
                <a:ext cx="408" cy="40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812800" y="406400"/>
                    </a:moveTo>
                    <a:lnTo>
                      <a:pt x="406400" y="0"/>
                    </a:lnTo>
                    <a:lnTo>
                      <a:pt x="406400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406400" y="609600"/>
                    </a:lnTo>
                    <a:lnTo>
                      <a:pt x="406400" y="812800"/>
                    </a:lnTo>
                    <a:lnTo>
                      <a:pt x="812800" y="406400"/>
                    </a:lnTo>
                    <a:close/>
                  </a:path>
                </a:pathLst>
              </a:custGeom>
              <a:solidFill>
                <a:srgbClr val="FF914D"/>
              </a:solidFill>
            </p:spPr>
          </p:sp>
          <p:sp>
            <p:nvSpPr>
              <p:cNvPr id="20" name="Freeform 20"/>
              <p:cNvSpPr/>
              <p:nvPr/>
            </p:nvSpPr>
            <p:spPr>
              <a:xfrm>
                <a:off x="16672" y="12277"/>
                <a:ext cx="268" cy="1436"/>
              </a:xfrm>
              <a:custGeom>
                <a:avLst/>
                <a:gdLst/>
                <a:ahLst/>
                <a:cxnLst/>
                <a:rect l="l" t="t" r="r" b="b"/>
                <a:pathLst>
                  <a:path w="32925" h="175023">
                    <a:moveTo>
                      <a:pt x="16462" y="0"/>
                    </a:moveTo>
                    <a:lnTo>
                      <a:pt x="16462" y="0"/>
                    </a:lnTo>
                    <a:cubicBezTo>
                      <a:pt x="20829" y="0"/>
                      <a:pt x="25016" y="1734"/>
                      <a:pt x="28103" y="4822"/>
                    </a:cubicBezTo>
                    <a:cubicBezTo>
                      <a:pt x="31190" y="7909"/>
                      <a:pt x="32925" y="12096"/>
                      <a:pt x="32925" y="16462"/>
                    </a:cubicBezTo>
                    <a:lnTo>
                      <a:pt x="32925" y="158560"/>
                    </a:lnTo>
                    <a:cubicBezTo>
                      <a:pt x="32925" y="167652"/>
                      <a:pt x="25554" y="175023"/>
                      <a:pt x="16462" y="175023"/>
                    </a:cubicBezTo>
                    <a:lnTo>
                      <a:pt x="16462" y="175023"/>
                    </a:lnTo>
                    <a:cubicBezTo>
                      <a:pt x="7370" y="175023"/>
                      <a:pt x="0" y="167652"/>
                      <a:pt x="0" y="158560"/>
                    </a:cubicBezTo>
                    <a:lnTo>
                      <a:pt x="0" y="16462"/>
                    </a:lnTo>
                    <a:cubicBezTo>
                      <a:pt x="0" y="7370"/>
                      <a:pt x="7370" y="0"/>
                      <a:pt x="16462" y="0"/>
                    </a:cubicBezTo>
                    <a:close/>
                  </a:path>
                </a:pathLst>
              </a:custGeom>
              <a:solidFill>
                <a:srgbClr val="FF914D"/>
              </a:solidFill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22" name="Group 22"/>
          <p:cNvGrpSpPr/>
          <p:nvPr/>
        </p:nvGrpSpPr>
        <p:grpSpPr>
          <a:xfrm rot="0">
            <a:off x="5940459" y="597114"/>
            <a:ext cx="6767830" cy="921385"/>
            <a:chOff x="-1179918" y="0"/>
            <a:chExt cx="9023774" cy="1228513"/>
          </a:xfrm>
        </p:grpSpPr>
        <p:sp>
          <p:nvSpPr>
            <p:cNvPr id="24" name="Freeform 24"/>
            <p:cNvSpPr/>
            <p:nvPr/>
          </p:nvSpPr>
          <p:spPr>
            <a:xfrm>
              <a:off x="-991958" y="0"/>
              <a:ext cx="8468361" cy="1228513"/>
            </a:xfrm>
            <a:custGeom>
              <a:avLst/>
              <a:gdLst/>
              <a:ahLst/>
              <a:cxnLst/>
              <a:rect l="l" t="t" r="r" b="b"/>
              <a:pathLst>
                <a:path w="1546835" h="367940">
                  <a:moveTo>
                    <a:pt x="0" y="0"/>
                  </a:moveTo>
                  <a:lnTo>
                    <a:pt x="1546835" y="0"/>
                  </a:lnTo>
                  <a:lnTo>
                    <a:pt x="1546835" y="367940"/>
                  </a:lnTo>
                  <a:lnTo>
                    <a:pt x="0" y="367940"/>
                  </a:lnTo>
                  <a:close/>
                </a:path>
              </a:pathLst>
            </a:custGeom>
            <a:solidFill>
              <a:srgbClr val="FFFFFF"/>
            </a:solidFill>
            <a:ln w="28575" cap="sq">
              <a:solidFill>
                <a:srgbClr val="FF914D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-1179918" y="67733"/>
              <a:ext cx="9023774" cy="103970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6085"/>
                </a:lnSpc>
              </a:pPr>
              <a:r>
                <a:rPr lang="zh-CN" altLang="en-US" sz="4410" b="1" i="1">
                  <a:solidFill>
                    <a:srgbClr val="FF914D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数字交互开发实训平台</a:t>
              </a:r>
              <a:endParaRPr lang="en-US" sz="4410" b="1" i="1">
                <a:solidFill>
                  <a:srgbClr val="FF914D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  <p:grpSp>
        <p:nvGrpSpPr>
          <p:cNvPr id="44" name="Group 44"/>
          <p:cNvGrpSpPr/>
          <p:nvPr/>
        </p:nvGrpSpPr>
        <p:grpSpPr>
          <a:xfrm rot="0">
            <a:off x="3607980" y="2660953"/>
            <a:ext cx="2060628" cy="382938"/>
            <a:chOff x="0" y="0"/>
            <a:chExt cx="1700627" cy="316037"/>
          </a:xfrm>
        </p:grpSpPr>
        <p:sp>
          <p:nvSpPr>
            <p:cNvPr id="45" name="Freeform 45"/>
            <p:cNvSpPr/>
            <p:nvPr/>
          </p:nvSpPr>
          <p:spPr>
            <a:xfrm>
              <a:off x="12700" y="0"/>
              <a:ext cx="1675227" cy="316037"/>
            </a:xfrm>
            <a:custGeom>
              <a:avLst/>
              <a:gdLst/>
              <a:ahLst/>
              <a:cxnLst/>
              <a:rect l="l" t="t" r="r" b="b"/>
              <a:pathLst>
                <a:path w="1675227" h="316037">
                  <a:moveTo>
                    <a:pt x="1357727" y="0"/>
                  </a:moveTo>
                  <a:lnTo>
                    <a:pt x="317500" y="0"/>
                  </a:lnTo>
                  <a:cubicBezTo>
                    <a:pt x="142240" y="0"/>
                    <a:pt x="0" y="69939"/>
                    <a:pt x="0" y="156114"/>
                  </a:cubicBezTo>
                  <a:cubicBezTo>
                    <a:pt x="0" y="242289"/>
                    <a:pt x="142240" y="316037"/>
                    <a:pt x="317500" y="316037"/>
                  </a:cubicBezTo>
                  <a:lnTo>
                    <a:pt x="1357727" y="316037"/>
                  </a:lnTo>
                  <a:cubicBezTo>
                    <a:pt x="1532987" y="316037"/>
                    <a:pt x="1675227" y="242289"/>
                    <a:pt x="1675227" y="156114"/>
                  </a:cubicBezTo>
                  <a:cubicBezTo>
                    <a:pt x="1675227" y="69939"/>
                    <a:pt x="1532987" y="0"/>
                    <a:pt x="1357727" y="0"/>
                  </a:cubicBezTo>
                  <a:close/>
                </a:path>
              </a:pathLst>
            </a:custGeom>
            <a:solidFill>
              <a:srgbClr val="03989E">
                <a:alpha val="40000"/>
              </a:srgbClr>
            </a:solidFill>
          </p:spPr>
        </p:sp>
      </p:grpSp>
      <p:grpSp>
        <p:nvGrpSpPr>
          <p:cNvPr id="46" name="Group 46"/>
          <p:cNvGrpSpPr/>
          <p:nvPr/>
        </p:nvGrpSpPr>
        <p:grpSpPr>
          <a:xfrm rot="0">
            <a:off x="1830070" y="2145665"/>
            <a:ext cx="6156325" cy="894715"/>
            <a:chOff x="0" y="0"/>
            <a:chExt cx="5080815" cy="1333016"/>
          </a:xfrm>
        </p:grpSpPr>
        <p:sp>
          <p:nvSpPr>
            <p:cNvPr id="47" name="Freeform 47"/>
            <p:cNvSpPr/>
            <p:nvPr/>
          </p:nvSpPr>
          <p:spPr>
            <a:xfrm>
              <a:off x="12700" y="0"/>
              <a:ext cx="5055415" cy="1333016"/>
            </a:xfrm>
            <a:custGeom>
              <a:avLst/>
              <a:gdLst/>
              <a:ahLst/>
              <a:cxnLst/>
              <a:rect l="l" t="t" r="r" b="b"/>
              <a:pathLst>
                <a:path w="5055415" h="1333016">
                  <a:moveTo>
                    <a:pt x="4737915" y="0"/>
                  </a:moveTo>
                  <a:lnTo>
                    <a:pt x="317500" y="0"/>
                  </a:lnTo>
                  <a:cubicBezTo>
                    <a:pt x="142240" y="0"/>
                    <a:pt x="0" y="300463"/>
                    <a:pt x="0" y="670675"/>
                  </a:cubicBezTo>
                  <a:cubicBezTo>
                    <a:pt x="0" y="1040888"/>
                    <a:pt x="142240" y="1333016"/>
                    <a:pt x="317500" y="1333016"/>
                  </a:cubicBezTo>
                  <a:lnTo>
                    <a:pt x="4737915" y="1333016"/>
                  </a:lnTo>
                  <a:cubicBezTo>
                    <a:pt x="4913175" y="1333016"/>
                    <a:pt x="5055415" y="1040888"/>
                    <a:pt x="5055415" y="670675"/>
                  </a:cubicBezTo>
                  <a:cubicBezTo>
                    <a:pt x="5055415" y="300463"/>
                    <a:pt x="4913175" y="0"/>
                    <a:pt x="4737915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</p:grpSp>
      <p:sp>
        <p:nvSpPr>
          <p:cNvPr id="48" name="TextBox 48"/>
          <p:cNvSpPr txBox="1"/>
          <p:nvPr/>
        </p:nvSpPr>
        <p:spPr>
          <a:xfrm>
            <a:off x="2276475" y="2259330"/>
            <a:ext cx="5128260" cy="603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10"/>
              </a:lnSpc>
            </a:pPr>
            <a:r>
              <a:rPr lang="zh-CN" altLang="en-US" sz="3365" b="1" spc="235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数字交互</a:t>
            </a:r>
            <a:r>
              <a:rPr lang="en-US" sz="3365" b="1" spc="235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引擎应用课程</a:t>
            </a:r>
            <a:endParaRPr lang="en-US" sz="3365" b="1" spc="235">
              <a:solidFill>
                <a:srgbClr val="FFFFFF"/>
              </a:solidFill>
              <a:latin typeface="Quicksand Medium Bold"/>
              <a:ea typeface="Quicksand Medium Bold"/>
              <a:cs typeface="Quicksand Medium Bold"/>
              <a:sym typeface="Quicksand Medium Bold"/>
            </a:endParaRPr>
          </a:p>
        </p:txBody>
      </p:sp>
      <p:grpSp>
        <p:nvGrpSpPr>
          <p:cNvPr id="49" name="Group 49"/>
          <p:cNvGrpSpPr/>
          <p:nvPr/>
        </p:nvGrpSpPr>
        <p:grpSpPr>
          <a:xfrm rot="0">
            <a:off x="12713944" y="2660953"/>
            <a:ext cx="2060628" cy="382938"/>
            <a:chOff x="0" y="0"/>
            <a:chExt cx="1700627" cy="316037"/>
          </a:xfrm>
        </p:grpSpPr>
        <p:sp>
          <p:nvSpPr>
            <p:cNvPr id="50" name="Freeform 50"/>
            <p:cNvSpPr/>
            <p:nvPr/>
          </p:nvSpPr>
          <p:spPr>
            <a:xfrm>
              <a:off x="12700" y="0"/>
              <a:ext cx="1675227" cy="316037"/>
            </a:xfrm>
            <a:custGeom>
              <a:avLst/>
              <a:gdLst/>
              <a:ahLst/>
              <a:cxnLst/>
              <a:rect l="l" t="t" r="r" b="b"/>
              <a:pathLst>
                <a:path w="1675227" h="316037">
                  <a:moveTo>
                    <a:pt x="1357727" y="0"/>
                  </a:moveTo>
                  <a:lnTo>
                    <a:pt x="317500" y="0"/>
                  </a:lnTo>
                  <a:cubicBezTo>
                    <a:pt x="142240" y="0"/>
                    <a:pt x="0" y="69939"/>
                    <a:pt x="0" y="156114"/>
                  </a:cubicBezTo>
                  <a:cubicBezTo>
                    <a:pt x="0" y="242289"/>
                    <a:pt x="142240" y="316037"/>
                    <a:pt x="317500" y="316037"/>
                  </a:cubicBezTo>
                  <a:lnTo>
                    <a:pt x="1357727" y="316037"/>
                  </a:lnTo>
                  <a:cubicBezTo>
                    <a:pt x="1532987" y="316037"/>
                    <a:pt x="1675227" y="242289"/>
                    <a:pt x="1675227" y="156114"/>
                  </a:cubicBezTo>
                  <a:cubicBezTo>
                    <a:pt x="1675227" y="69939"/>
                    <a:pt x="1532987" y="0"/>
                    <a:pt x="1357727" y="0"/>
                  </a:cubicBezTo>
                  <a:close/>
                </a:path>
              </a:pathLst>
            </a:custGeom>
            <a:solidFill>
              <a:srgbClr val="03989E">
                <a:alpha val="40000"/>
              </a:srgbClr>
            </a:solidFill>
          </p:spPr>
        </p:sp>
      </p:grpSp>
      <p:grpSp>
        <p:nvGrpSpPr>
          <p:cNvPr id="51" name="Group 51"/>
          <p:cNvGrpSpPr/>
          <p:nvPr/>
        </p:nvGrpSpPr>
        <p:grpSpPr>
          <a:xfrm rot="0">
            <a:off x="9935210" y="2145665"/>
            <a:ext cx="6109335" cy="899160"/>
            <a:chOff x="0" y="0"/>
            <a:chExt cx="5041946" cy="1333016"/>
          </a:xfrm>
        </p:grpSpPr>
        <p:sp>
          <p:nvSpPr>
            <p:cNvPr id="52" name="Freeform 52"/>
            <p:cNvSpPr/>
            <p:nvPr/>
          </p:nvSpPr>
          <p:spPr>
            <a:xfrm>
              <a:off x="12700" y="0"/>
              <a:ext cx="5016546" cy="1333016"/>
            </a:xfrm>
            <a:custGeom>
              <a:avLst/>
              <a:gdLst/>
              <a:ahLst/>
              <a:cxnLst/>
              <a:rect l="l" t="t" r="r" b="b"/>
              <a:pathLst>
                <a:path w="5016546" h="1333016">
                  <a:moveTo>
                    <a:pt x="4699046" y="0"/>
                  </a:moveTo>
                  <a:lnTo>
                    <a:pt x="317500" y="0"/>
                  </a:lnTo>
                  <a:cubicBezTo>
                    <a:pt x="142240" y="0"/>
                    <a:pt x="0" y="300463"/>
                    <a:pt x="0" y="670675"/>
                  </a:cubicBezTo>
                  <a:cubicBezTo>
                    <a:pt x="0" y="1040888"/>
                    <a:pt x="142240" y="1333016"/>
                    <a:pt x="317500" y="1333016"/>
                  </a:cubicBezTo>
                  <a:lnTo>
                    <a:pt x="4699046" y="1333016"/>
                  </a:lnTo>
                  <a:cubicBezTo>
                    <a:pt x="4874306" y="1333016"/>
                    <a:pt x="5016546" y="1040888"/>
                    <a:pt x="5016546" y="670675"/>
                  </a:cubicBezTo>
                  <a:cubicBezTo>
                    <a:pt x="5016546" y="300463"/>
                    <a:pt x="4874306" y="0"/>
                    <a:pt x="4699046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</p:grpSp>
      <p:sp>
        <p:nvSpPr>
          <p:cNvPr id="53" name="TextBox 53"/>
          <p:cNvSpPr txBox="1"/>
          <p:nvPr/>
        </p:nvSpPr>
        <p:spPr>
          <a:xfrm>
            <a:off x="10439400" y="2248535"/>
            <a:ext cx="5083810" cy="603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10"/>
              </a:lnSpc>
            </a:pPr>
            <a:r>
              <a:rPr lang="zh-CN" altLang="en-US" sz="3365" b="1" spc="235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数字交互</a:t>
            </a:r>
            <a:r>
              <a:rPr lang="en-US" sz="3365" b="1" spc="235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插件应用课程</a:t>
            </a:r>
            <a:endParaRPr lang="en-US" sz="3365" b="1" spc="235">
              <a:solidFill>
                <a:srgbClr val="FFFFFF"/>
              </a:solidFill>
              <a:latin typeface="Quicksand Medium Bold"/>
              <a:ea typeface="Quicksand Medium Bold"/>
              <a:cs typeface="Quicksand Medium Bold"/>
              <a:sym typeface="Quicksand Medium Bold"/>
            </a:endParaRPr>
          </a:p>
        </p:txBody>
      </p:sp>
      <p:sp>
        <p:nvSpPr>
          <p:cNvPr id="54" name="TextBox 54"/>
          <p:cNvSpPr txBox="1"/>
          <p:nvPr/>
        </p:nvSpPr>
        <p:spPr>
          <a:xfrm>
            <a:off x="3898796" y="3314677"/>
            <a:ext cx="10490409" cy="446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5"/>
              </a:lnSpc>
            </a:pPr>
            <a:r>
              <a:rPr lang="en-US" sz="2855" b="1" spc="337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支持大一、大二阶段  </a:t>
            </a:r>
            <a:r>
              <a:rPr lang="en-US" sz="2855" b="1" spc="337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专业基础课 300+课时的课程开设</a:t>
            </a:r>
            <a:endParaRPr lang="en-US" sz="2855" b="1" spc="337">
              <a:solidFill>
                <a:srgbClr val="050A30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sp>
        <p:nvSpPr>
          <p:cNvPr id="55" name="TextBox 55"/>
          <p:cNvSpPr txBox="1"/>
          <p:nvPr/>
        </p:nvSpPr>
        <p:spPr>
          <a:xfrm>
            <a:off x="1959610" y="3930015"/>
            <a:ext cx="5240020" cy="5854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85"/>
              </a:lnSpc>
            </a:pPr>
            <a:r>
              <a:rPr lang="zh-CN" altLang="en-US" sz="1755" spc="207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引擎基础</a:t>
            </a:r>
            <a:r>
              <a:rPr lang="en-US" altLang="zh-CN" sz="1755" spc="207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/</a:t>
            </a:r>
            <a:r>
              <a:rPr lang="en-US" sz="1755" spc="207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虚拟地形制作/虚拟场景设计/UI交互设计与开发/C#编程语言开发……</a:t>
            </a:r>
            <a:endParaRPr lang="en-US" sz="1755" spc="207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9829800" y="3884295"/>
            <a:ext cx="6776720" cy="5854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285"/>
              </a:lnSpc>
            </a:pPr>
            <a:r>
              <a:rPr lang="en-US" sz="1755" spc="207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Play maker可视化交互插件/特效地形生成器Gaia/动画插件/时钟插件/数据可视化插件/增强现实插件……</a:t>
            </a:r>
            <a:endParaRPr lang="en-US" sz="1755" spc="207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762000" y="5067300"/>
            <a:ext cx="7989570" cy="4503420"/>
            <a:chOff x="1320" y="8700"/>
            <a:chExt cx="12582" cy="7092"/>
          </a:xfrm>
        </p:grpSpPr>
        <p:pic>
          <p:nvPicPr>
            <p:cNvPr id="57" name="图片 56" descr="6.数字交互引擎应用课程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20" y="8700"/>
              <a:ext cx="12583" cy="7093"/>
            </a:xfrm>
            <a:prstGeom prst="rect">
              <a:avLst/>
            </a:prstGeom>
          </p:spPr>
        </p:pic>
        <p:sp>
          <p:nvSpPr>
            <p:cNvPr id="18" name="TextBox 18"/>
            <p:cNvSpPr txBox="1"/>
            <p:nvPr/>
          </p:nvSpPr>
          <p:spPr>
            <a:xfrm>
              <a:off x="3422" y="11034"/>
              <a:ext cx="357" cy="218"/>
            </a:xfrm>
            <a:prstGeom prst="rect">
              <a:avLst/>
            </a:prstGeom>
          </p:spPr>
          <p:txBody>
            <a:bodyPr lIns="22369" tIns="22369" rIns="22369" bIns="22369" rtlCol="0" anchor="ctr"/>
            <a:lstStyle/>
            <a:p>
              <a:pPr algn="ctr">
                <a:lnSpc>
                  <a:spcPts val="1405"/>
                </a:lnSpc>
              </a:p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3316" y="10948"/>
              <a:ext cx="268" cy="1655"/>
            </a:xfrm>
            <a:prstGeom prst="rect">
              <a:avLst/>
            </a:prstGeom>
          </p:spPr>
          <p:txBody>
            <a:bodyPr lIns="35099" tIns="35099" rIns="35099" bIns="35099" rtlCol="0" anchor="ctr"/>
            <a:lstStyle/>
            <a:p>
              <a:pPr algn="ctr">
                <a:lnSpc>
                  <a:spcPts val="1405"/>
                </a:lnSpc>
              </a:pPr>
            </a:p>
          </p:txBody>
        </p:sp>
        <p:sp>
          <p:nvSpPr>
            <p:cNvPr id="58" name="TextBox 9"/>
            <p:cNvSpPr txBox="1"/>
            <p:nvPr/>
          </p:nvSpPr>
          <p:spPr>
            <a:xfrm>
              <a:off x="1440" y="12780"/>
              <a:ext cx="2278" cy="741"/>
            </a:xfrm>
            <a:prstGeom prst="rect">
              <a:avLst/>
            </a:prstGeom>
          </p:spPr>
          <p:txBody>
            <a:bodyPr lIns="35099" tIns="35099" rIns="35099" bIns="35099" rtlCol="0" anchor="ctr"/>
            <a:lstStyle/>
            <a:p>
              <a:pPr algn="ctr">
                <a:lnSpc>
                  <a:spcPts val="1405"/>
                </a:lnSpc>
              </a:pPr>
            </a:p>
          </p:txBody>
        </p:sp>
        <p:sp>
          <p:nvSpPr>
            <p:cNvPr id="59" name="TextBox 9"/>
            <p:cNvSpPr txBox="1"/>
            <p:nvPr/>
          </p:nvSpPr>
          <p:spPr>
            <a:xfrm>
              <a:off x="1440" y="12660"/>
              <a:ext cx="2145" cy="861"/>
            </a:xfrm>
            <a:prstGeom prst="rect">
              <a:avLst/>
            </a:prstGeom>
            <a:ln w="12700">
              <a:solidFill>
                <a:srgbClr val="FF914D"/>
              </a:solidFill>
            </a:ln>
          </p:spPr>
          <p:txBody>
            <a:bodyPr lIns="35099" tIns="35099" rIns="35099" bIns="35099" rtlCol="0" anchor="ctr"/>
            <a:lstStyle/>
            <a:p>
              <a:pPr algn="ctr">
                <a:lnSpc>
                  <a:spcPts val="1405"/>
                </a:lnSpc>
              </a:pPr>
            </a:p>
          </p:txBody>
        </p:sp>
        <p:sp>
          <p:nvSpPr>
            <p:cNvPr id="60" name="Freeform 17"/>
            <p:cNvSpPr/>
            <p:nvPr/>
          </p:nvSpPr>
          <p:spPr>
            <a:xfrm>
              <a:off x="3422" y="10860"/>
              <a:ext cx="408" cy="408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61" name="Freeform 20"/>
            <p:cNvSpPr/>
            <p:nvPr/>
          </p:nvSpPr>
          <p:spPr>
            <a:xfrm>
              <a:off x="3260" y="10963"/>
              <a:ext cx="268" cy="1408"/>
            </a:xfrm>
            <a:custGeom>
              <a:avLst/>
              <a:gdLst/>
              <a:ahLst/>
              <a:cxnLst/>
              <a:rect l="l" t="t" r="r" b="b"/>
              <a:pathLst>
                <a:path w="32925" h="175023">
                  <a:moveTo>
                    <a:pt x="16462" y="0"/>
                  </a:moveTo>
                  <a:lnTo>
                    <a:pt x="16462" y="0"/>
                  </a:lnTo>
                  <a:cubicBezTo>
                    <a:pt x="20829" y="0"/>
                    <a:pt x="25016" y="1734"/>
                    <a:pt x="28103" y="4822"/>
                  </a:cubicBezTo>
                  <a:cubicBezTo>
                    <a:pt x="31190" y="7909"/>
                    <a:pt x="32925" y="12096"/>
                    <a:pt x="32925" y="16462"/>
                  </a:cubicBezTo>
                  <a:lnTo>
                    <a:pt x="32925" y="158560"/>
                  </a:lnTo>
                  <a:cubicBezTo>
                    <a:pt x="32925" y="167652"/>
                    <a:pt x="25554" y="175023"/>
                    <a:pt x="16462" y="175023"/>
                  </a:cubicBezTo>
                  <a:lnTo>
                    <a:pt x="16462" y="175023"/>
                  </a:lnTo>
                  <a:cubicBezTo>
                    <a:pt x="7370" y="175023"/>
                    <a:pt x="0" y="167652"/>
                    <a:pt x="0" y="158560"/>
                  </a:cubicBezTo>
                  <a:lnTo>
                    <a:pt x="0" y="16462"/>
                  </a:lnTo>
                  <a:cubicBezTo>
                    <a:pt x="0" y="7370"/>
                    <a:pt x="7370" y="0"/>
                    <a:pt x="16462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62" name="TextBox 9"/>
            <p:cNvSpPr txBox="1"/>
            <p:nvPr/>
          </p:nvSpPr>
          <p:spPr>
            <a:xfrm>
              <a:off x="3840" y="9900"/>
              <a:ext cx="8722" cy="3106"/>
            </a:xfrm>
            <a:prstGeom prst="rect">
              <a:avLst/>
            </a:prstGeom>
            <a:ln w="12700">
              <a:solidFill>
                <a:srgbClr val="FF914D"/>
              </a:solidFill>
            </a:ln>
          </p:spPr>
          <p:txBody>
            <a:bodyPr lIns="35099" tIns="35099" rIns="35099" bIns="35099" rtlCol="0" anchor="ctr"/>
            <a:lstStyle/>
            <a:p>
              <a:pPr algn="ctr">
                <a:lnSpc>
                  <a:spcPts val="1405"/>
                </a:lnSpc>
              </a:p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 rot="0">
            <a:off x="9476513" y="5275528"/>
            <a:ext cx="4419634" cy="2843668"/>
            <a:chOff x="0" y="0"/>
            <a:chExt cx="5892846" cy="379155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892846" cy="3791557"/>
            </a:xfrm>
            <a:custGeom>
              <a:avLst/>
              <a:gdLst/>
              <a:ahLst/>
              <a:cxnLst/>
              <a:rect l="l" t="t" r="r" b="b"/>
              <a:pathLst>
                <a:path w="5892846" h="3791557">
                  <a:moveTo>
                    <a:pt x="0" y="0"/>
                  </a:moveTo>
                  <a:lnTo>
                    <a:pt x="5892846" y="0"/>
                  </a:lnTo>
                  <a:lnTo>
                    <a:pt x="5892846" y="3791557"/>
                  </a:lnTo>
                  <a:lnTo>
                    <a:pt x="0" y="37915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/>
              <a:stretch>
                <a:fillRect/>
              </a:stretch>
            </a:blipFill>
          </p:spPr>
        </p:sp>
        <p:sp>
          <p:nvSpPr>
            <p:cNvPr id="7" name="AutoShape 7"/>
            <p:cNvSpPr/>
            <p:nvPr/>
          </p:nvSpPr>
          <p:spPr>
            <a:xfrm flipH="1" flipV="1">
              <a:off x="1356159" y="359238"/>
              <a:ext cx="580176" cy="628479"/>
            </a:xfrm>
            <a:prstGeom prst="line">
              <a:avLst/>
            </a:prstGeom>
            <a:ln w="141037" cap="flat">
              <a:solidFill>
                <a:srgbClr val="F10202"/>
              </a:solidFill>
              <a:prstDash val="solid"/>
              <a:headEnd type="none" w="sm" len="sm"/>
              <a:tailEnd type="triangle" w="lg" len="med"/>
            </a:ln>
          </p:spPr>
        </p:sp>
      </p:grpSp>
      <p:grpSp>
        <p:nvGrpSpPr>
          <p:cNvPr id="8" name="Group 8"/>
          <p:cNvGrpSpPr/>
          <p:nvPr/>
        </p:nvGrpSpPr>
        <p:grpSpPr>
          <a:xfrm rot="0">
            <a:off x="12798607" y="6197042"/>
            <a:ext cx="5154113" cy="3216692"/>
            <a:chOff x="0" y="0"/>
            <a:chExt cx="6872151" cy="4288923"/>
          </a:xfrm>
        </p:grpSpPr>
        <p:sp>
          <p:nvSpPr>
            <p:cNvPr id="9" name="Freeform 9"/>
            <p:cNvSpPr/>
            <p:nvPr/>
          </p:nvSpPr>
          <p:spPr>
            <a:xfrm>
              <a:off x="9874" y="0"/>
              <a:ext cx="6862276" cy="4288923"/>
            </a:xfrm>
            <a:custGeom>
              <a:avLst/>
              <a:gdLst/>
              <a:ahLst/>
              <a:cxnLst/>
              <a:rect l="l" t="t" r="r" b="b"/>
              <a:pathLst>
                <a:path w="6862276" h="4288923">
                  <a:moveTo>
                    <a:pt x="0" y="0"/>
                  </a:moveTo>
                  <a:lnTo>
                    <a:pt x="6862277" y="0"/>
                  </a:lnTo>
                  <a:lnTo>
                    <a:pt x="6862277" y="4288923"/>
                  </a:lnTo>
                  <a:lnTo>
                    <a:pt x="0" y="4288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  <p:grpSp>
          <p:nvGrpSpPr>
            <p:cNvPr id="10" name="Group 10"/>
            <p:cNvGrpSpPr/>
            <p:nvPr/>
          </p:nvGrpSpPr>
          <p:grpSpPr>
            <a:xfrm rot="0">
              <a:off x="0" y="754601"/>
              <a:ext cx="2181669" cy="438632"/>
              <a:chOff x="0" y="0"/>
              <a:chExt cx="207266" cy="41672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07266" cy="41672"/>
              </a:xfrm>
              <a:custGeom>
                <a:avLst/>
                <a:gdLst/>
                <a:ahLst/>
                <a:cxnLst/>
                <a:rect l="l" t="t" r="r" b="b"/>
                <a:pathLst>
                  <a:path w="207266" h="41672">
                    <a:moveTo>
                      <a:pt x="20836" y="0"/>
                    </a:moveTo>
                    <a:lnTo>
                      <a:pt x="186430" y="0"/>
                    </a:lnTo>
                    <a:cubicBezTo>
                      <a:pt x="197938" y="0"/>
                      <a:pt x="207266" y="9328"/>
                      <a:pt x="207266" y="20836"/>
                    </a:cubicBezTo>
                    <a:lnTo>
                      <a:pt x="207266" y="20836"/>
                    </a:lnTo>
                    <a:cubicBezTo>
                      <a:pt x="207266" y="26362"/>
                      <a:pt x="205071" y="31661"/>
                      <a:pt x="201163" y="35569"/>
                    </a:cubicBezTo>
                    <a:cubicBezTo>
                      <a:pt x="197256" y="39476"/>
                      <a:pt x="191956" y="41672"/>
                      <a:pt x="186430" y="41672"/>
                    </a:cubicBezTo>
                    <a:lnTo>
                      <a:pt x="20836" y="41672"/>
                    </a:lnTo>
                    <a:cubicBezTo>
                      <a:pt x="15310" y="41672"/>
                      <a:pt x="10010" y="39476"/>
                      <a:pt x="6103" y="35569"/>
                    </a:cubicBezTo>
                    <a:cubicBezTo>
                      <a:pt x="2195" y="31661"/>
                      <a:pt x="0" y="26362"/>
                      <a:pt x="0" y="20836"/>
                    </a:cubicBezTo>
                    <a:lnTo>
                      <a:pt x="0" y="20836"/>
                    </a:lnTo>
                    <a:cubicBezTo>
                      <a:pt x="0" y="15310"/>
                      <a:pt x="2195" y="10010"/>
                      <a:pt x="6103" y="6103"/>
                    </a:cubicBezTo>
                    <a:cubicBezTo>
                      <a:pt x="10010" y="2195"/>
                      <a:pt x="15310" y="0"/>
                      <a:pt x="20836" y="0"/>
                    </a:cubicBezTo>
                    <a:close/>
                  </a:path>
                </a:pathLst>
              </a:custGeom>
              <a:ln w="9525" cap="rnd">
                <a:solidFill>
                  <a:srgbClr val="F10202"/>
                </a:solidFill>
                <a:prstDash val="solid"/>
                <a:round/>
              </a:ln>
            </p:spPr>
          </p:sp>
          <p:sp>
            <p:nvSpPr>
              <p:cNvPr id="12" name="TextBox 12"/>
              <p:cNvSpPr txBox="1"/>
              <p:nvPr/>
            </p:nvSpPr>
            <p:spPr>
              <a:xfrm>
                <a:off x="0" y="-28575"/>
                <a:ext cx="207266" cy="70247"/>
              </a:xfrm>
              <a:prstGeom prst="rect">
                <a:avLst/>
              </a:prstGeom>
            </p:spPr>
            <p:txBody>
              <a:bodyPr lIns="35099" tIns="35099" rIns="35099" bIns="35099" rtlCol="0" anchor="ctr"/>
              <a:lstStyle/>
              <a:p>
                <a:pPr algn="ctr">
                  <a:lnSpc>
                    <a:spcPts val="1405"/>
                  </a:lnSpc>
                </a:pPr>
              </a:p>
            </p:txBody>
          </p:sp>
        </p:grpSp>
        <p:sp>
          <p:nvSpPr>
            <p:cNvPr id="13" name="AutoShape 13"/>
            <p:cNvSpPr/>
            <p:nvPr/>
          </p:nvSpPr>
          <p:spPr>
            <a:xfrm flipH="1" flipV="1">
              <a:off x="2000988" y="1279835"/>
              <a:ext cx="650060" cy="704182"/>
            </a:xfrm>
            <a:prstGeom prst="line">
              <a:avLst/>
            </a:prstGeom>
            <a:ln w="158025" cap="flat">
              <a:solidFill>
                <a:srgbClr val="F10202"/>
              </a:solidFill>
              <a:prstDash val="solid"/>
              <a:headEnd type="none" w="sm" len="sm"/>
              <a:tailEnd type="triangle" w="lg" len="med"/>
            </a:ln>
          </p:spPr>
        </p:sp>
      </p:grpSp>
      <p:grpSp>
        <p:nvGrpSpPr>
          <p:cNvPr id="14" name="Group 14"/>
          <p:cNvGrpSpPr/>
          <p:nvPr/>
        </p:nvGrpSpPr>
        <p:grpSpPr>
          <a:xfrm rot="0">
            <a:off x="237305" y="5275528"/>
            <a:ext cx="4549868" cy="2843668"/>
            <a:chOff x="0" y="0"/>
            <a:chExt cx="6066491" cy="379155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066491" cy="3791557"/>
            </a:xfrm>
            <a:custGeom>
              <a:avLst/>
              <a:gdLst/>
              <a:ahLst/>
              <a:cxnLst/>
              <a:rect l="l" t="t" r="r" b="b"/>
              <a:pathLst>
                <a:path w="6066491" h="3791557">
                  <a:moveTo>
                    <a:pt x="0" y="0"/>
                  </a:moveTo>
                  <a:lnTo>
                    <a:pt x="6066491" y="0"/>
                  </a:lnTo>
                  <a:lnTo>
                    <a:pt x="6066491" y="3791557"/>
                  </a:lnTo>
                  <a:lnTo>
                    <a:pt x="0" y="37915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  <p:sp>
          <p:nvSpPr>
            <p:cNvPr id="16" name="AutoShape 16"/>
            <p:cNvSpPr/>
            <p:nvPr/>
          </p:nvSpPr>
          <p:spPr>
            <a:xfrm flipH="1" flipV="1">
              <a:off x="4696591" y="2993113"/>
              <a:ext cx="710341" cy="461737"/>
            </a:xfrm>
            <a:prstGeom prst="line">
              <a:avLst/>
            </a:prstGeom>
            <a:ln w="139700" cap="flat">
              <a:solidFill>
                <a:srgbClr val="F10202"/>
              </a:solidFill>
              <a:prstDash val="solid"/>
              <a:headEnd type="none" w="sm" len="sm"/>
              <a:tailEnd type="triangle" w="lg" len="med"/>
            </a:ln>
          </p:spPr>
        </p:sp>
        <p:sp>
          <p:nvSpPr>
            <p:cNvPr id="18" name="Freeform 18"/>
            <p:cNvSpPr/>
            <p:nvPr/>
          </p:nvSpPr>
          <p:spPr>
            <a:xfrm>
              <a:off x="3040380" y="2534920"/>
              <a:ext cx="1622213" cy="439420"/>
            </a:xfrm>
            <a:custGeom>
              <a:avLst/>
              <a:gdLst/>
              <a:ahLst/>
              <a:cxnLst/>
              <a:rect l="l" t="t" r="r" b="b"/>
              <a:pathLst>
                <a:path w="174307" h="43538">
                  <a:moveTo>
                    <a:pt x="21769" y="0"/>
                  </a:moveTo>
                  <a:lnTo>
                    <a:pt x="152538" y="0"/>
                  </a:lnTo>
                  <a:cubicBezTo>
                    <a:pt x="158311" y="0"/>
                    <a:pt x="163848" y="2294"/>
                    <a:pt x="167931" y="6376"/>
                  </a:cubicBezTo>
                  <a:cubicBezTo>
                    <a:pt x="172013" y="10459"/>
                    <a:pt x="174307" y="15996"/>
                    <a:pt x="174307" y="21769"/>
                  </a:cubicBezTo>
                  <a:lnTo>
                    <a:pt x="174307" y="21769"/>
                  </a:lnTo>
                  <a:cubicBezTo>
                    <a:pt x="174307" y="33792"/>
                    <a:pt x="164560" y="43538"/>
                    <a:pt x="152538" y="43538"/>
                  </a:cubicBezTo>
                  <a:lnTo>
                    <a:pt x="21769" y="43538"/>
                  </a:lnTo>
                  <a:cubicBezTo>
                    <a:pt x="15996" y="43538"/>
                    <a:pt x="10459" y="41245"/>
                    <a:pt x="6376" y="37162"/>
                  </a:cubicBezTo>
                  <a:cubicBezTo>
                    <a:pt x="2294" y="33080"/>
                    <a:pt x="0" y="27543"/>
                    <a:pt x="0" y="21769"/>
                  </a:cubicBezTo>
                  <a:lnTo>
                    <a:pt x="0" y="21769"/>
                  </a:lnTo>
                  <a:cubicBezTo>
                    <a:pt x="0" y="15996"/>
                    <a:pt x="2294" y="10459"/>
                    <a:pt x="6376" y="6376"/>
                  </a:cubicBezTo>
                  <a:cubicBezTo>
                    <a:pt x="10459" y="2294"/>
                    <a:pt x="15996" y="0"/>
                    <a:pt x="21769" y="0"/>
                  </a:cubicBezTo>
                  <a:close/>
                </a:path>
              </a:pathLst>
            </a:custGeom>
            <a:ln w="9525" cap="rnd">
              <a:solidFill>
                <a:srgbClr val="F10202"/>
              </a:solidFill>
              <a:prstDash val="solid"/>
              <a:round/>
            </a:ln>
          </p:spPr>
        </p:sp>
      </p:grpSp>
      <p:grpSp>
        <p:nvGrpSpPr>
          <p:cNvPr id="20" name="Group 20"/>
          <p:cNvGrpSpPr/>
          <p:nvPr/>
        </p:nvGrpSpPr>
        <p:grpSpPr>
          <a:xfrm rot="0">
            <a:off x="4267056" y="6197042"/>
            <a:ext cx="5213836" cy="3216692"/>
            <a:chOff x="0" y="0"/>
            <a:chExt cx="6951782" cy="4288923"/>
          </a:xfrm>
        </p:grpSpPr>
        <p:sp>
          <p:nvSpPr>
            <p:cNvPr id="21" name="Freeform 21"/>
            <p:cNvSpPr/>
            <p:nvPr/>
          </p:nvSpPr>
          <p:spPr>
            <a:xfrm>
              <a:off x="89505" y="0"/>
              <a:ext cx="6862276" cy="4288923"/>
            </a:xfrm>
            <a:custGeom>
              <a:avLst/>
              <a:gdLst/>
              <a:ahLst/>
              <a:cxnLst/>
              <a:rect l="l" t="t" r="r" b="b"/>
              <a:pathLst>
                <a:path w="6862276" h="4288923">
                  <a:moveTo>
                    <a:pt x="0" y="0"/>
                  </a:moveTo>
                  <a:lnTo>
                    <a:pt x="6862277" y="0"/>
                  </a:lnTo>
                  <a:lnTo>
                    <a:pt x="6862277" y="4288923"/>
                  </a:lnTo>
                  <a:lnTo>
                    <a:pt x="0" y="42889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grpSp>
          <p:nvGrpSpPr>
            <p:cNvPr id="22" name="Group 22"/>
            <p:cNvGrpSpPr/>
            <p:nvPr/>
          </p:nvGrpSpPr>
          <p:grpSpPr>
            <a:xfrm rot="0">
              <a:off x="0" y="789440"/>
              <a:ext cx="2185303" cy="439363"/>
              <a:chOff x="0" y="0"/>
              <a:chExt cx="207266" cy="41672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207266" cy="41672"/>
              </a:xfrm>
              <a:custGeom>
                <a:avLst/>
                <a:gdLst/>
                <a:ahLst/>
                <a:cxnLst/>
                <a:rect l="l" t="t" r="r" b="b"/>
                <a:pathLst>
                  <a:path w="207266" h="41672">
                    <a:moveTo>
                      <a:pt x="20836" y="0"/>
                    </a:moveTo>
                    <a:lnTo>
                      <a:pt x="186430" y="0"/>
                    </a:lnTo>
                    <a:cubicBezTo>
                      <a:pt x="197938" y="0"/>
                      <a:pt x="207266" y="9328"/>
                      <a:pt x="207266" y="20836"/>
                    </a:cubicBezTo>
                    <a:lnTo>
                      <a:pt x="207266" y="20836"/>
                    </a:lnTo>
                    <a:cubicBezTo>
                      <a:pt x="207266" y="26362"/>
                      <a:pt x="205071" y="31661"/>
                      <a:pt x="201163" y="35569"/>
                    </a:cubicBezTo>
                    <a:cubicBezTo>
                      <a:pt x="197256" y="39476"/>
                      <a:pt x="191956" y="41672"/>
                      <a:pt x="186430" y="41672"/>
                    </a:cubicBezTo>
                    <a:lnTo>
                      <a:pt x="20836" y="41672"/>
                    </a:lnTo>
                    <a:cubicBezTo>
                      <a:pt x="15310" y="41672"/>
                      <a:pt x="10010" y="39476"/>
                      <a:pt x="6103" y="35569"/>
                    </a:cubicBezTo>
                    <a:cubicBezTo>
                      <a:pt x="2195" y="31661"/>
                      <a:pt x="0" y="26362"/>
                      <a:pt x="0" y="20836"/>
                    </a:cubicBezTo>
                    <a:lnTo>
                      <a:pt x="0" y="20836"/>
                    </a:lnTo>
                    <a:cubicBezTo>
                      <a:pt x="0" y="15310"/>
                      <a:pt x="2195" y="10010"/>
                      <a:pt x="6103" y="6103"/>
                    </a:cubicBezTo>
                    <a:cubicBezTo>
                      <a:pt x="10010" y="2195"/>
                      <a:pt x="15310" y="0"/>
                      <a:pt x="20836" y="0"/>
                    </a:cubicBezTo>
                    <a:close/>
                  </a:path>
                </a:pathLst>
              </a:custGeom>
              <a:ln w="9525" cap="rnd">
                <a:solidFill>
                  <a:srgbClr val="F10202"/>
                </a:solidFill>
                <a:prstDash val="solid"/>
                <a:round/>
              </a:ln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0" y="-28575"/>
                <a:ext cx="207266" cy="70247"/>
              </a:xfrm>
              <a:prstGeom prst="rect">
                <a:avLst/>
              </a:prstGeom>
            </p:spPr>
            <p:txBody>
              <a:bodyPr lIns="35099" tIns="35099" rIns="35099" bIns="35099" rtlCol="0" anchor="ctr"/>
              <a:lstStyle/>
              <a:p>
                <a:pPr algn="ctr">
                  <a:lnSpc>
                    <a:spcPts val="1405"/>
                  </a:lnSpc>
                </a:pPr>
              </a:p>
            </p:txBody>
          </p:sp>
        </p:grpSp>
        <p:sp>
          <p:nvSpPr>
            <p:cNvPr id="25" name="AutoShape 25"/>
            <p:cNvSpPr/>
            <p:nvPr/>
          </p:nvSpPr>
          <p:spPr>
            <a:xfrm flipH="1" flipV="1">
              <a:off x="502382" y="1268288"/>
              <a:ext cx="530764" cy="799876"/>
            </a:xfrm>
            <a:prstGeom prst="line">
              <a:avLst/>
            </a:prstGeom>
            <a:ln w="158289" cap="flat">
              <a:solidFill>
                <a:srgbClr val="F10202"/>
              </a:solidFill>
              <a:prstDash val="solid"/>
              <a:headEnd type="none" w="sm" len="sm"/>
              <a:tailEnd type="triangle" w="lg" len="med"/>
            </a:ln>
          </p:spPr>
        </p:sp>
      </p:grpSp>
      <p:sp>
        <p:nvSpPr>
          <p:cNvPr id="27" name="Freeform 27"/>
          <p:cNvSpPr/>
          <p:nvPr/>
        </p:nvSpPr>
        <p:spPr>
          <a:xfrm>
            <a:off x="871855" y="4244340"/>
            <a:ext cx="2957830" cy="607060"/>
          </a:xfrm>
          <a:custGeom>
            <a:avLst/>
            <a:gdLst/>
            <a:ahLst/>
            <a:cxnLst/>
            <a:rect l="l" t="t" r="r" b="b"/>
            <a:pathLst>
              <a:path w="423813" h="86960">
                <a:moveTo>
                  <a:pt x="43480" y="0"/>
                </a:moveTo>
                <a:lnTo>
                  <a:pt x="380333" y="0"/>
                </a:lnTo>
                <a:cubicBezTo>
                  <a:pt x="404346" y="0"/>
                  <a:pt x="423813" y="19467"/>
                  <a:pt x="423813" y="43480"/>
                </a:cubicBezTo>
                <a:lnTo>
                  <a:pt x="423813" y="43480"/>
                </a:lnTo>
                <a:cubicBezTo>
                  <a:pt x="423813" y="55011"/>
                  <a:pt x="419232" y="66071"/>
                  <a:pt x="411078" y="74225"/>
                </a:cubicBezTo>
                <a:cubicBezTo>
                  <a:pt x="402924" y="82379"/>
                  <a:pt x="391864" y="86960"/>
                  <a:pt x="380333" y="86960"/>
                </a:cubicBezTo>
                <a:lnTo>
                  <a:pt x="43480" y="86960"/>
                </a:lnTo>
                <a:cubicBezTo>
                  <a:pt x="19467" y="86960"/>
                  <a:pt x="0" y="67493"/>
                  <a:pt x="0" y="43480"/>
                </a:cubicBezTo>
                <a:lnTo>
                  <a:pt x="0" y="43480"/>
                </a:lnTo>
                <a:cubicBezTo>
                  <a:pt x="0" y="19467"/>
                  <a:pt x="19467" y="0"/>
                  <a:pt x="43480" y="0"/>
                </a:cubicBezTo>
                <a:close/>
              </a:path>
            </a:pathLst>
          </a:custGeom>
          <a:solidFill>
            <a:srgbClr val="FF914D"/>
          </a:solidFill>
        </p:spPr>
      </p:sp>
      <p:sp>
        <p:nvSpPr>
          <p:cNvPr id="30" name="Freeform 30"/>
          <p:cNvSpPr/>
          <p:nvPr/>
        </p:nvSpPr>
        <p:spPr>
          <a:xfrm>
            <a:off x="5394960" y="4761865"/>
            <a:ext cx="2957830" cy="607060"/>
          </a:xfrm>
          <a:custGeom>
            <a:avLst/>
            <a:gdLst/>
            <a:ahLst/>
            <a:cxnLst/>
            <a:rect l="l" t="t" r="r" b="b"/>
            <a:pathLst>
              <a:path w="423813" h="86960">
                <a:moveTo>
                  <a:pt x="43480" y="0"/>
                </a:moveTo>
                <a:lnTo>
                  <a:pt x="380333" y="0"/>
                </a:lnTo>
                <a:cubicBezTo>
                  <a:pt x="404346" y="0"/>
                  <a:pt x="423813" y="19467"/>
                  <a:pt x="423813" y="43480"/>
                </a:cubicBezTo>
                <a:lnTo>
                  <a:pt x="423813" y="43480"/>
                </a:lnTo>
                <a:cubicBezTo>
                  <a:pt x="423813" y="55011"/>
                  <a:pt x="419232" y="66071"/>
                  <a:pt x="411078" y="74225"/>
                </a:cubicBezTo>
                <a:cubicBezTo>
                  <a:pt x="402924" y="82379"/>
                  <a:pt x="391864" y="86960"/>
                  <a:pt x="380333" y="86960"/>
                </a:cubicBezTo>
                <a:lnTo>
                  <a:pt x="43480" y="86960"/>
                </a:lnTo>
                <a:cubicBezTo>
                  <a:pt x="19467" y="86960"/>
                  <a:pt x="0" y="67493"/>
                  <a:pt x="0" y="43480"/>
                </a:cubicBezTo>
                <a:lnTo>
                  <a:pt x="0" y="43480"/>
                </a:lnTo>
                <a:cubicBezTo>
                  <a:pt x="0" y="19467"/>
                  <a:pt x="19467" y="0"/>
                  <a:pt x="43480" y="0"/>
                </a:cubicBezTo>
                <a:close/>
              </a:path>
            </a:pathLst>
          </a:custGeom>
          <a:solidFill>
            <a:srgbClr val="FF914D"/>
          </a:solidFill>
        </p:spPr>
      </p:sp>
      <p:sp>
        <p:nvSpPr>
          <p:cNvPr id="33" name="Freeform 33"/>
          <p:cNvSpPr/>
          <p:nvPr/>
        </p:nvSpPr>
        <p:spPr>
          <a:xfrm>
            <a:off x="10029190" y="4244340"/>
            <a:ext cx="2957830" cy="607060"/>
          </a:xfrm>
          <a:custGeom>
            <a:avLst/>
            <a:gdLst/>
            <a:ahLst/>
            <a:cxnLst/>
            <a:rect l="l" t="t" r="r" b="b"/>
            <a:pathLst>
              <a:path w="423813" h="86960">
                <a:moveTo>
                  <a:pt x="43480" y="0"/>
                </a:moveTo>
                <a:lnTo>
                  <a:pt x="380333" y="0"/>
                </a:lnTo>
                <a:cubicBezTo>
                  <a:pt x="404346" y="0"/>
                  <a:pt x="423813" y="19467"/>
                  <a:pt x="423813" y="43480"/>
                </a:cubicBezTo>
                <a:lnTo>
                  <a:pt x="423813" y="43480"/>
                </a:lnTo>
                <a:cubicBezTo>
                  <a:pt x="423813" y="55011"/>
                  <a:pt x="419232" y="66071"/>
                  <a:pt x="411078" y="74225"/>
                </a:cubicBezTo>
                <a:cubicBezTo>
                  <a:pt x="402924" y="82379"/>
                  <a:pt x="391864" y="86960"/>
                  <a:pt x="380333" y="86960"/>
                </a:cubicBezTo>
                <a:lnTo>
                  <a:pt x="43480" y="86960"/>
                </a:lnTo>
                <a:cubicBezTo>
                  <a:pt x="19467" y="86960"/>
                  <a:pt x="0" y="67493"/>
                  <a:pt x="0" y="43480"/>
                </a:cubicBezTo>
                <a:lnTo>
                  <a:pt x="0" y="43480"/>
                </a:lnTo>
                <a:cubicBezTo>
                  <a:pt x="0" y="19467"/>
                  <a:pt x="19467" y="0"/>
                  <a:pt x="43480" y="0"/>
                </a:cubicBezTo>
                <a:close/>
              </a:path>
            </a:pathLst>
          </a:custGeom>
          <a:solidFill>
            <a:srgbClr val="FF914D"/>
          </a:solidFill>
        </p:spPr>
      </p:sp>
      <p:sp>
        <p:nvSpPr>
          <p:cNvPr id="36" name="Freeform 36"/>
          <p:cNvSpPr/>
          <p:nvPr/>
        </p:nvSpPr>
        <p:spPr>
          <a:xfrm>
            <a:off x="14150340" y="4839970"/>
            <a:ext cx="2957830" cy="607060"/>
          </a:xfrm>
          <a:custGeom>
            <a:avLst/>
            <a:gdLst/>
            <a:ahLst/>
            <a:cxnLst/>
            <a:rect l="l" t="t" r="r" b="b"/>
            <a:pathLst>
              <a:path w="423813" h="86960">
                <a:moveTo>
                  <a:pt x="43480" y="0"/>
                </a:moveTo>
                <a:lnTo>
                  <a:pt x="380333" y="0"/>
                </a:lnTo>
                <a:cubicBezTo>
                  <a:pt x="404346" y="0"/>
                  <a:pt x="423813" y="19467"/>
                  <a:pt x="423813" y="43480"/>
                </a:cubicBezTo>
                <a:lnTo>
                  <a:pt x="423813" y="43480"/>
                </a:lnTo>
                <a:cubicBezTo>
                  <a:pt x="423813" y="55011"/>
                  <a:pt x="419232" y="66071"/>
                  <a:pt x="411078" y="74225"/>
                </a:cubicBezTo>
                <a:cubicBezTo>
                  <a:pt x="402924" y="82379"/>
                  <a:pt x="391864" y="86960"/>
                  <a:pt x="380333" y="86960"/>
                </a:cubicBezTo>
                <a:lnTo>
                  <a:pt x="43480" y="86960"/>
                </a:lnTo>
                <a:cubicBezTo>
                  <a:pt x="19467" y="86960"/>
                  <a:pt x="0" y="67493"/>
                  <a:pt x="0" y="43480"/>
                </a:cubicBezTo>
                <a:lnTo>
                  <a:pt x="0" y="43480"/>
                </a:lnTo>
                <a:cubicBezTo>
                  <a:pt x="0" y="19467"/>
                  <a:pt x="19467" y="0"/>
                  <a:pt x="43480" y="0"/>
                </a:cubicBezTo>
                <a:close/>
              </a:path>
            </a:pathLst>
          </a:custGeom>
          <a:solidFill>
            <a:srgbClr val="FF914D"/>
          </a:solidFill>
        </p:spPr>
      </p:sp>
      <p:sp>
        <p:nvSpPr>
          <p:cNvPr id="38" name="TextBox 38"/>
          <p:cNvSpPr txBox="1"/>
          <p:nvPr/>
        </p:nvSpPr>
        <p:spPr>
          <a:xfrm>
            <a:off x="1241436" y="4276095"/>
            <a:ext cx="2218579" cy="485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5"/>
              </a:lnSpc>
              <a:spcBef>
                <a:spcPct val="0"/>
              </a:spcBef>
            </a:pPr>
            <a:r>
              <a:rPr lang="en-US" sz="29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课程介绍</a:t>
            </a:r>
            <a:endParaRPr lang="en-US" sz="2960">
              <a:solidFill>
                <a:srgbClr val="FFFFFF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5764685" y="4793862"/>
            <a:ext cx="2218579" cy="485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5"/>
              </a:lnSpc>
              <a:spcBef>
                <a:spcPct val="0"/>
              </a:spcBef>
            </a:pPr>
            <a:r>
              <a:rPr lang="en-US" sz="29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讲解视频</a:t>
            </a:r>
            <a:endParaRPr lang="en-US" sz="2960">
              <a:solidFill>
                <a:srgbClr val="FFFFFF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10398861" y="4276095"/>
            <a:ext cx="2218579" cy="485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5"/>
              </a:lnSpc>
              <a:spcBef>
                <a:spcPct val="0"/>
              </a:spcBef>
            </a:pPr>
            <a:r>
              <a:rPr lang="en-US" sz="29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课程PPT</a:t>
            </a:r>
            <a:endParaRPr lang="en-US" sz="2960">
              <a:solidFill>
                <a:srgbClr val="FFFFFF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14519823" y="4872027"/>
            <a:ext cx="2218579" cy="485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5"/>
              </a:lnSpc>
              <a:spcBef>
                <a:spcPct val="0"/>
              </a:spcBef>
            </a:pPr>
            <a:r>
              <a:rPr lang="en-US" sz="296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实训素材包</a:t>
            </a:r>
            <a:endParaRPr lang="en-US" sz="2960">
              <a:solidFill>
                <a:srgbClr val="FFFFFF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1702493" y="1903402"/>
            <a:ext cx="15405508" cy="1239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50"/>
              </a:lnSpc>
            </a:pPr>
            <a:r>
              <a:rPr lang="en-US" sz="3365" b="1" spc="397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所有课程以理论技术讲解+案例讲解的方式进行</a:t>
            </a:r>
            <a:endParaRPr lang="en-US" sz="3365" b="1" spc="397">
              <a:solidFill>
                <a:srgbClr val="050A30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  <a:p>
            <a:pPr algn="ctr">
              <a:lnSpc>
                <a:spcPts val="5150"/>
              </a:lnSpc>
            </a:pPr>
            <a:r>
              <a:rPr lang="en-US" sz="3365" b="1" spc="397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每节课程包含有课程介绍、讲解视频、课程PPT和实训素材包</a:t>
            </a:r>
            <a:endParaRPr lang="en-US" sz="3365" b="1" spc="397">
              <a:solidFill>
                <a:srgbClr val="050A30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grpSp>
        <p:nvGrpSpPr>
          <p:cNvPr id="2" name="Group 22"/>
          <p:cNvGrpSpPr/>
          <p:nvPr/>
        </p:nvGrpSpPr>
        <p:grpSpPr>
          <a:xfrm rot="0">
            <a:off x="5940459" y="597114"/>
            <a:ext cx="6767830" cy="921385"/>
            <a:chOff x="-1179918" y="0"/>
            <a:chExt cx="9023774" cy="1228513"/>
          </a:xfrm>
        </p:grpSpPr>
        <p:sp>
          <p:nvSpPr>
            <p:cNvPr id="3" name="Freeform 24"/>
            <p:cNvSpPr/>
            <p:nvPr/>
          </p:nvSpPr>
          <p:spPr>
            <a:xfrm>
              <a:off x="-991958" y="0"/>
              <a:ext cx="8468361" cy="1228513"/>
            </a:xfrm>
            <a:custGeom>
              <a:avLst/>
              <a:gdLst/>
              <a:ahLst/>
              <a:cxnLst/>
              <a:rect l="l" t="t" r="r" b="b"/>
              <a:pathLst>
                <a:path w="1546835" h="367940">
                  <a:moveTo>
                    <a:pt x="0" y="0"/>
                  </a:moveTo>
                  <a:lnTo>
                    <a:pt x="1546835" y="0"/>
                  </a:lnTo>
                  <a:lnTo>
                    <a:pt x="1546835" y="367940"/>
                  </a:lnTo>
                  <a:lnTo>
                    <a:pt x="0" y="367940"/>
                  </a:lnTo>
                  <a:close/>
                </a:path>
              </a:pathLst>
            </a:custGeom>
            <a:solidFill>
              <a:srgbClr val="FFFFFF"/>
            </a:solidFill>
            <a:ln w="28575" cap="sq">
              <a:solidFill>
                <a:srgbClr val="FF914D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-1179918" y="67733"/>
              <a:ext cx="9023774" cy="103970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6085"/>
                </a:lnSpc>
              </a:pPr>
              <a:r>
                <a:rPr lang="zh-CN" altLang="en-US" sz="4410" b="1" i="1">
                  <a:solidFill>
                    <a:srgbClr val="FF914D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数字交互开发实训平台</a:t>
              </a:r>
              <a:endParaRPr lang="en-US" sz="4410" b="1" i="1">
                <a:solidFill>
                  <a:srgbClr val="FF914D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 descr="9.数字交互项目开发课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48800" y="5128260"/>
            <a:ext cx="8670290" cy="4926965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 rot="0">
            <a:off x="2340610" y="1714500"/>
            <a:ext cx="6079490" cy="915035"/>
            <a:chOff x="29835" y="-7622"/>
            <a:chExt cx="4924888" cy="1098271"/>
          </a:xfrm>
        </p:grpSpPr>
        <p:sp>
          <p:nvSpPr>
            <p:cNvPr id="8" name="Freeform 8"/>
            <p:cNvSpPr/>
            <p:nvPr/>
          </p:nvSpPr>
          <p:spPr>
            <a:xfrm>
              <a:off x="29835" y="-7622"/>
              <a:ext cx="4924888" cy="1098271"/>
            </a:xfrm>
            <a:custGeom>
              <a:avLst/>
              <a:gdLst/>
              <a:ahLst/>
              <a:cxnLst/>
              <a:rect l="l" t="t" r="r" b="b"/>
              <a:pathLst>
                <a:path w="4924694" h="1333016">
                  <a:moveTo>
                    <a:pt x="4607194" y="0"/>
                  </a:moveTo>
                  <a:lnTo>
                    <a:pt x="317500" y="0"/>
                  </a:lnTo>
                  <a:cubicBezTo>
                    <a:pt x="142240" y="0"/>
                    <a:pt x="0" y="300463"/>
                    <a:pt x="0" y="670675"/>
                  </a:cubicBezTo>
                  <a:cubicBezTo>
                    <a:pt x="0" y="1040888"/>
                    <a:pt x="142240" y="1333016"/>
                    <a:pt x="317500" y="1333016"/>
                  </a:cubicBezTo>
                  <a:lnTo>
                    <a:pt x="4607194" y="1333016"/>
                  </a:lnTo>
                  <a:cubicBezTo>
                    <a:pt x="4782454" y="1333016"/>
                    <a:pt x="4924694" y="1040888"/>
                    <a:pt x="4924694" y="670675"/>
                  </a:cubicBezTo>
                  <a:cubicBezTo>
                    <a:pt x="4924694" y="300463"/>
                    <a:pt x="4782454" y="0"/>
                    <a:pt x="4607194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</p:grpSp>
      <p:grpSp>
        <p:nvGrpSpPr>
          <p:cNvPr id="9" name="Group 9"/>
          <p:cNvGrpSpPr/>
          <p:nvPr/>
        </p:nvGrpSpPr>
        <p:grpSpPr>
          <a:xfrm rot="0">
            <a:off x="11157441" y="2245636"/>
            <a:ext cx="2099415" cy="390146"/>
            <a:chOff x="0" y="0"/>
            <a:chExt cx="1700627" cy="316037"/>
          </a:xfrm>
        </p:grpSpPr>
        <p:sp>
          <p:nvSpPr>
            <p:cNvPr id="10" name="Freeform 10"/>
            <p:cNvSpPr/>
            <p:nvPr/>
          </p:nvSpPr>
          <p:spPr>
            <a:xfrm>
              <a:off x="12700" y="0"/>
              <a:ext cx="1675227" cy="316037"/>
            </a:xfrm>
            <a:custGeom>
              <a:avLst/>
              <a:gdLst/>
              <a:ahLst/>
              <a:cxnLst/>
              <a:rect l="l" t="t" r="r" b="b"/>
              <a:pathLst>
                <a:path w="1675227" h="316037">
                  <a:moveTo>
                    <a:pt x="1357727" y="0"/>
                  </a:moveTo>
                  <a:lnTo>
                    <a:pt x="317500" y="0"/>
                  </a:lnTo>
                  <a:cubicBezTo>
                    <a:pt x="142240" y="0"/>
                    <a:pt x="0" y="69939"/>
                    <a:pt x="0" y="156114"/>
                  </a:cubicBezTo>
                  <a:cubicBezTo>
                    <a:pt x="0" y="242289"/>
                    <a:pt x="142240" y="316037"/>
                    <a:pt x="317500" y="316037"/>
                  </a:cubicBezTo>
                  <a:lnTo>
                    <a:pt x="1357727" y="316037"/>
                  </a:lnTo>
                  <a:cubicBezTo>
                    <a:pt x="1532987" y="316037"/>
                    <a:pt x="1675227" y="242289"/>
                    <a:pt x="1675227" y="156114"/>
                  </a:cubicBezTo>
                  <a:cubicBezTo>
                    <a:pt x="1675227" y="69939"/>
                    <a:pt x="1532987" y="0"/>
                    <a:pt x="1357727" y="0"/>
                  </a:cubicBezTo>
                  <a:close/>
                </a:path>
              </a:pathLst>
            </a:custGeom>
            <a:solidFill>
              <a:srgbClr val="03989E">
                <a:alpha val="40000"/>
              </a:srgbClr>
            </a:solidFill>
          </p:spPr>
        </p:sp>
      </p:grpSp>
      <p:grpSp>
        <p:nvGrpSpPr>
          <p:cNvPr id="11" name="Group 11"/>
          <p:cNvGrpSpPr/>
          <p:nvPr/>
        </p:nvGrpSpPr>
        <p:grpSpPr>
          <a:xfrm rot="0">
            <a:off x="9888814" y="1720970"/>
            <a:ext cx="5996305" cy="915035"/>
            <a:chOff x="12860" y="0"/>
            <a:chExt cx="4857295" cy="741222"/>
          </a:xfrm>
        </p:grpSpPr>
        <p:sp>
          <p:nvSpPr>
            <p:cNvPr id="12" name="Freeform 12"/>
            <p:cNvSpPr/>
            <p:nvPr/>
          </p:nvSpPr>
          <p:spPr>
            <a:xfrm>
              <a:off x="12860" y="0"/>
              <a:ext cx="4857295" cy="741222"/>
            </a:xfrm>
            <a:custGeom>
              <a:avLst/>
              <a:gdLst/>
              <a:ahLst/>
              <a:cxnLst/>
              <a:rect l="l" t="t" r="r" b="b"/>
              <a:pathLst>
                <a:path w="4857544" h="1333016">
                  <a:moveTo>
                    <a:pt x="4540044" y="0"/>
                  </a:moveTo>
                  <a:lnTo>
                    <a:pt x="317500" y="0"/>
                  </a:lnTo>
                  <a:cubicBezTo>
                    <a:pt x="142240" y="0"/>
                    <a:pt x="0" y="300463"/>
                    <a:pt x="0" y="670675"/>
                  </a:cubicBezTo>
                  <a:cubicBezTo>
                    <a:pt x="0" y="1040888"/>
                    <a:pt x="142240" y="1333016"/>
                    <a:pt x="317500" y="1333016"/>
                  </a:cubicBezTo>
                  <a:lnTo>
                    <a:pt x="4540044" y="1333016"/>
                  </a:lnTo>
                  <a:cubicBezTo>
                    <a:pt x="4715304" y="1333016"/>
                    <a:pt x="4857544" y="1040888"/>
                    <a:pt x="4857544" y="670675"/>
                  </a:cubicBezTo>
                  <a:cubicBezTo>
                    <a:pt x="4857544" y="300463"/>
                    <a:pt x="4715304" y="0"/>
                    <a:pt x="4540044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</p:grpSp>
      <p:grpSp>
        <p:nvGrpSpPr>
          <p:cNvPr id="61" name="组合 60"/>
          <p:cNvGrpSpPr>
            <a:grpSpLocks noChangeAspect="1"/>
          </p:cNvGrpSpPr>
          <p:nvPr/>
        </p:nvGrpSpPr>
        <p:grpSpPr>
          <a:xfrm>
            <a:off x="339725" y="5123815"/>
            <a:ext cx="8756015" cy="4947920"/>
            <a:chOff x="1285" y="8745"/>
            <a:chExt cx="12594" cy="7116"/>
          </a:xfrm>
        </p:grpSpPr>
        <p:pic>
          <p:nvPicPr>
            <p:cNvPr id="57" name="图片 56" descr="8.数字交互SDK开发课程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85" y="8745"/>
              <a:ext cx="12595" cy="7117"/>
            </a:xfrm>
            <a:prstGeom prst="rect">
              <a:avLst/>
            </a:prstGeom>
          </p:spPr>
        </p:pic>
        <p:grpSp>
          <p:nvGrpSpPr>
            <p:cNvPr id="13" name="Group 13"/>
            <p:cNvGrpSpPr/>
            <p:nvPr/>
          </p:nvGrpSpPr>
          <p:grpSpPr>
            <a:xfrm rot="0">
              <a:off x="1461" y="9911"/>
              <a:ext cx="10883" cy="5113"/>
              <a:chOff x="-835483" y="395616"/>
              <a:chExt cx="9214273" cy="4329007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-835483" y="4145503"/>
                <a:ext cx="1855893" cy="579120"/>
              </a:xfrm>
              <a:custGeom>
                <a:avLst/>
                <a:gdLst/>
                <a:ahLst/>
                <a:cxnLst/>
                <a:rect l="l" t="t" r="r" b="b"/>
                <a:pathLst>
                  <a:path w="588413" h="205504">
                    <a:moveTo>
                      <a:pt x="0" y="0"/>
                    </a:moveTo>
                    <a:lnTo>
                      <a:pt x="588413" y="0"/>
                    </a:lnTo>
                    <a:lnTo>
                      <a:pt x="588413" y="205504"/>
                    </a:lnTo>
                    <a:lnTo>
                      <a:pt x="0" y="205504"/>
                    </a:lnTo>
                    <a:close/>
                  </a:path>
                </a:pathLst>
              </a:custGeom>
              <a:ln w="9525" cap="sq">
                <a:solidFill>
                  <a:srgbClr val="FF914D"/>
                </a:solidFill>
                <a:prstDash val="solid"/>
                <a:miter/>
              </a:ln>
            </p:spPr>
          </p:sp>
          <p:sp>
            <p:nvSpPr>
              <p:cNvPr id="19" name="Freeform 19"/>
              <p:cNvSpPr/>
              <p:nvPr/>
            </p:nvSpPr>
            <p:spPr>
              <a:xfrm>
                <a:off x="1159264" y="395616"/>
                <a:ext cx="7219526" cy="1890607"/>
              </a:xfrm>
              <a:custGeom>
                <a:avLst/>
                <a:gdLst/>
                <a:ahLst/>
                <a:cxnLst/>
                <a:rect l="l" t="t" r="r" b="b"/>
                <a:pathLst>
                  <a:path w="2293964" h="643679">
                    <a:moveTo>
                      <a:pt x="0" y="0"/>
                    </a:moveTo>
                    <a:lnTo>
                      <a:pt x="2293964" y="0"/>
                    </a:lnTo>
                    <a:lnTo>
                      <a:pt x="2293964" y="643679"/>
                    </a:lnTo>
                    <a:lnTo>
                      <a:pt x="0" y="643679"/>
                    </a:lnTo>
                    <a:close/>
                  </a:path>
                </a:pathLst>
              </a:custGeom>
              <a:ln w="9525" cap="sq">
                <a:solidFill>
                  <a:srgbClr val="FF914D"/>
                </a:solidFill>
                <a:prstDash val="solid"/>
                <a:miter/>
              </a:ln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573717" y="2007463"/>
                <a:ext cx="247367" cy="267584"/>
              </a:xfrm>
              <a:prstGeom prst="rect">
                <a:avLst/>
              </a:prstGeom>
            </p:spPr>
            <p:txBody>
              <a:bodyPr lIns="22369" tIns="22369" rIns="22369" bIns="22369" rtlCol="0" anchor="ctr"/>
              <a:lstStyle/>
              <a:p>
                <a:pPr algn="ctr">
                  <a:lnSpc>
                    <a:spcPts val="1405"/>
                  </a:lnSpc>
                </a:pPr>
              </a:p>
            </p:txBody>
          </p:sp>
          <p:sp>
            <p:nvSpPr>
              <p:cNvPr id="25" name="Freeform 25"/>
              <p:cNvSpPr/>
              <p:nvPr/>
            </p:nvSpPr>
            <p:spPr>
              <a:xfrm>
                <a:off x="671636" y="1898151"/>
                <a:ext cx="376896" cy="376896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812800" y="406400"/>
                    </a:moveTo>
                    <a:lnTo>
                      <a:pt x="406400" y="0"/>
                    </a:lnTo>
                    <a:lnTo>
                      <a:pt x="406400" y="203200"/>
                    </a:lnTo>
                    <a:lnTo>
                      <a:pt x="0" y="203200"/>
                    </a:lnTo>
                    <a:lnTo>
                      <a:pt x="0" y="609600"/>
                    </a:lnTo>
                    <a:lnTo>
                      <a:pt x="406400" y="609600"/>
                    </a:lnTo>
                    <a:lnTo>
                      <a:pt x="406400" y="812800"/>
                    </a:lnTo>
                    <a:lnTo>
                      <a:pt x="812800" y="406400"/>
                    </a:lnTo>
                    <a:close/>
                  </a:path>
                </a:pathLst>
              </a:custGeom>
              <a:solidFill>
                <a:srgbClr val="FF914D"/>
              </a:solidFill>
            </p:spPr>
          </p:sp>
          <p:sp>
            <p:nvSpPr>
              <p:cNvPr id="28" name="Freeform 28"/>
              <p:cNvSpPr/>
              <p:nvPr/>
            </p:nvSpPr>
            <p:spPr>
              <a:xfrm>
                <a:off x="573370" y="2006823"/>
                <a:ext cx="247227" cy="1960880"/>
              </a:xfrm>
              <a:custGeom>
                <a:avLst/>
                <a:gdLst/>
                <a:ahLst/>
                <a:cxnLst/>
                <a:rect l="l" t="t" r="r" b="b"/>
                <a:pathLst>
                  <a:path w="32925" h="240171">
                    <a:moveTo>
                      <a:pt x="16462" y="0"/>
                    </a:moveTo>
                    <a:lnTo>
                      <a:pt x="16462" y="0"/>
                    </a:lnTo>
                    <a:cubicBezTo>
                      <a:pt x="20829" y="0"/>
                      <a:pt x="25016" y="1734"/>
                      <a:pt x="28103" y="4822"/>
                    </a:cubicBezTo>
                    <a:cubicBezTo>
                      <a:pt x="31190" y="7909"/>
                      <a:pt x="32925" y="12096"/>
                      <a:pt x="32925" y="16462"/>
                    </a:cubicBezTo>
                    <a:lnTo>
                      <a:pt x="32925" y="223709"/>
                    </a:lnTo>
                    <a:cubicBezTo>
                      <a:pt x="32925" y="232801"/>
                      <a:pt x="25554" y="240171"/>
                      <a:pt x="16462" y="240171"/>
                    </a:cubicBezTo>
                    <a:lnTo>
                      <a:pt x="16462" y="240171"/>
                    </a:lnTo>
                    <a:cubicBezTo>
                      <a:pt x="12096" y="240171"/>
                      <a:pt x="7909" y="238437"/>
                      <a:pt x="4822" y="235350"/>
                    </a:cubicBezTo>
                    <a:cubicBezTo>
                      <a:pt x="1734" y="232262"/>
                      <a:pt x="0" y="228075"/>
                      <a:pt x="0" y="223709"/>
                    </a:cubicBezTo>
                    <a:lnTo>
                      <a:pt x="0" y="16462"/>
                    </a:lnTo>
                    <a:cubicBezTo>
                      <a:pt x="0" y="7370"/>
                      <a:pt x="7370" y="0"/>
                      <a:pt x="16462" y="0"/>
                    </a:cubicBezTo>
                    <a:close/>
                  </a:path>
                </a:pathLst>
              </a:custGeom>
              <a:solidFill>
                <a:srgbClr val="FF914D"/>
              </a:solidFill>
            </p:spPr>
          </p:sp>
        </p:grpSp>
      </p:grpSp>
      <p:grpSp>
        <p:nvGrpSpPr>
          <p:cNvPr id="30" name="Group 30"/>
          <p:cNvGrpSpPr/>
          <p:nvPr/>
        </p:nvGrpSpPr>
        <p:grpSpPr>
          <a:xfrm rot="0">
            <a:off x="9524898" y="5926820"/>
            <a:ext cx="7847330" cy="4000500"/>
            <a:chOff x="6297" y="-121151"/>
            <a:chExt cx="10463107" cy="5333999"/>
          </a:xfrm>
        </p:grpSpPr>
        <p:sp>
          <p:nvSpPr>
            <p:cNvPr id="33" name="Freeform 33"/>
            <p:cNvSpPr/>
            <p:nvPr/>
          </p:nvSpPr>
          <p:spPr>
            <a:xfrm>
              <a:off x="6297" y="4628648"/>
              <a:ext cx="1791547" cy="584200"/>
            </a:xfrm>
            <a:custGeom>
              <a:avLst/>
              <a:gdLst/>
              <a:ahLst/>
              <a:cxnLst/>
              <a:rect l="l" t="t" r="r" b="b"/>
              <a:pathLst>
                <a:path w="588413" h="205504">
                  <a:moveTo>
                    <a:pt x="0" y="0"/>
                  </a:moveTo>
                  <a:lnTo>
                    <a:pt x="588413" y="0"/>
                  </a:lnTo>
                  <a:lnTo>
                    <a:pt x="588413" y="205504"/>
                  </a:lnTo>
                  <a:lnTo>
                    <a:pt x="0" y="205504"/>
                  </a:lnTo>
                  <a:close/>
                </a:path>
              </a:pathLst>
            </a:custGeom>
            <a:ln w="9525" cap="sq">
              <a:solidFill>
                <a:srgbClr val="FF914D"/>
              </a:solidFill>
              <a:prstDash val="solid"/>
              <a:miter/>
            </a:ln>
          </p:spPr>
        </p:sp>
        <p:grpSp>
          <p:nvGrpSpPr>
            <p:cNvPr id="35" name="Group 35"/>
            <p:cNvGrpSpPr/>
            <p:nvPr/>
          </p:nvGrpSpPr>
          <p:grpSpPr>
            <a:xfrm rot="0">
              <a:off x="1339634" y="2748100"/>
              <a:ext cx="249586" cy="307183"/>
              <a:chOff x="0" y="0"/>
              <a:chExt cx="660400" cy="812800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6604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660400" h="8128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28502"/>
                    </a:cubicBezTo>
                    <a:lnTo>
                      <a:pt x="660400" y="812800"/>
                    </a:lnTo>
                    <a:lnTo>
                      <a:pt x="0" y="812800"/>
                    </a:lnTo>
                    <a:lnTo>
                      <a:pt x="0" y="328861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solidFill>
                <a:srgbClr val="FF914D"/>
              </a:solidFill>
            </p:spPr>
          </p:sp>
          <p:sp>
            <p:nvSpPr>
              <p:cNvPr id="37" name="TextBox 37"/>
              <p:cNvSpPr txBox="1"/>
              <p:nvPr/>
            </p:nvSpPr>
            <p:spPr>
              <a:xfrm>
                <a:off x="0" y="98425"/>
                <a:ext cx="660400" cy="714375"/>
              </a:xfrm>
              <a:prstGeom prst="rect">
                <a:avLst/>
              </a:prstGeom>
            </p:spPr>
            <p:txBody>
              <a:bodyPr lIns="22369" tIns="22369" rIns="22369" bIns="22369" rtlCol="0" anchor="ctr"/>
              <a:lstStyle/>
              <a:p>
                <a:pPr algn="ctr">
                  <a:lnSpc>
                    <a:spcPts val="1405"/>
                  </a:lnSpc>
                </a:pPr>
              </a:p>
            </p:txBody>
          </p:sp>
        </p:grpSp>
        <p:sp>
          <p:nvSpPr>
            <p:cNvPr id="39" name="Freeform 39"/>
            <p:cNvSpPr/>
            <p:nvPr/>
          </p:nvSpPr>
          <p:spPr>
            <a:xfrm>
              <a:off x="1428697" y="2638981"/>
              <a:ext cx="517313" cy="380153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42" name="Freeform 42"/>
            <p:cNvSpPr/>
            <p:nvPr/>
          </p:nvSpPr>
          <p:spPr>
            <a:xfrm>
              <a:off x="1339634" y="2739340"/>
              <a:ext cx="249586" cy="1820611"/>
            </a:xfrm>
            <a:custGeom>
              <a:avLst/>
              <a:gdLst/>
              <a:ahLst/>
              <a:cxnLst/>
              <a:rect l="l" t="t" r="r" b="b"/>
              <a:pathLst>
                <a:path w="32925" h="240171">
                  <a:moveTo>
                    <a:pt x="16462" y="0"/>
                  </a:moveTo>
                  <a:lnTo>
                    <a:pt x="16462" y="0"/>
                  </a:lnTo>
                  <a:cubicBezTo>
                    <a:pt x="20829" y="0"/>
                    <a:pt x="25016" y="1734"/>
                    <a:pt x="28103" y="4822"/>
                  </a:cubicBezTo>
                  <a:cubicBezTo>
                    <a:pt x="31190" y="7909"/>
                    <a:pt x="32925" y="12096"/>
                    <a:pt x="32925" y="16462"/>
                  </a:cubicBezTo>
                  <a:lnTo>
                    <a:pt x="32925" y="223709"/>
                  </a:lnTo>
                  <a:cubicBezTo>
                    <a:pt x="32925" y="232801"/>
                    <a:pt x="25554" y="240171"/>
                    <a:pt x="16462" y="240171"/>
                  </a:cubicBezTo>
                  <a:lnTo>
                    <a:pt x="16462" y="240171"/>
                  </a:lnTo>
                  <a:cubicBezTo>
                    <a:pt x="12096" y="240171"/>
                    <a:pt x="7909" y="238437"/>
                    <a:pt x="4822" y="235350"/>
                  </a:cubicBezTo>
                  <a:cubicBezTo>
                    <a:pt x="1734" y="232262"/>
                    <a:pt x="0" y="228075"/>
                    <a:pt x="0" y="223709"/>
                  </a:cubicBezTo>
                  <a:lnTo>
                    <a:pt x="0" y="16462"/>
                  </a:lnTo>
                  <a:cubicBezTo>
                    <a:pt x="0" y="7370"/>
                    <a:pt x="7370" y="0"/>
                    <a:pt x="16462" y="0"/>
                  </a:cubicBezTo>
                  <a:close/>
                </a:path>
              </a:pathLst>
            </a:custGeom>
            <a:solidFill>
              <a:srgbClr val="FF914D"/>
            </a:solidFill>
          </p:spPr>
        </p:sp>
        <p:sp>
          <p:nvSpPr>
            <p:cNvPr id="45" name="Freeform 45"/>
            <p:cNvSpPr/>
            <p:nvPr/>
          </p:nvSpPr>
          <p:spPr>
            <a:xfrm>
              <a:off x="2203397" y="-121151"/>
              <a:ext cx="8266007" cy="5299286"/>
            </a:xfrm>
            <a:custGeom>
              <a:avLst/>
              <a:gdLst/>
              <a:ahLst/>
              <a:cxnLst/>
              <a:rect l="l" t="t" r="r" b="b"/>
              <a:pathLst>
                <a:path w="2441916" h="1038274">
                  <a:moveTo>
                    <a:pt x="0" y="0"/>
                  </a:moveTo>
                  <a:lnTo>
                    <a:pt x="2441916" y="0"/>
                  </a:lnTo>
                  <a:lnTo>
                    <a:pt x="2441916" y="1038274"/>
                  </a:lnTo>
                  <a:lnTo>
                    <a:pt x="0" y="1038274"/>
                  </a:lnTo>
                  <a:close/>
                </a:path>
              </a:pathLst>
            </a:custGeom>
            <a:ln w="9525" cap="sq">
              <a:solidFill>
                <a:srgbClr val="FF914D"/>
              </a:solidFill>
              <a:prstDash val="solid"/>
              <a:miter/>
            </a:ln>
          </p:spPr>
        </p:sp>
      </p:grpSp>
      <p:sp>
        <p:nvSpPr>
          <p:cNvPr id="47" name="TextBox 47"/>
          <p:cNvSpPr txBox="1"/>
          <p:nvPr/>
        </p:nvSpPr>
        <p:spPr>
          <a:xfrm>
            <a:off x="2890520" y="1943100"/>
            <a:ext cx="4972685" cy="5276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数字交互</a:t>
            </a:r>
            <a:r>
              <a:rPr lang="en-US" altLang="zh-CN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SDK</a:t>
            </a:r>
            <a:r>
              <a:rPr lang="zh-CN" altLang="en-US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开发</a:t>
            </a:r>
            <a:r>
              <a:rPr lang="zh-CN" altLang="en-US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课程</a:t>
            </a:r>
            <a:endParaRPr lang="zh-CN" altLang="en-US" sz="3430" b="1" spc="240">
              <a:solidFill>
                <a:srgbClr val="FFFFFF"/>
              </a:solidFill>
              <a:latin typeface="Quicksand Medium Bold"/>
              <a:ea typeface="Quicksand Medium Bold"/>
              <a:cs typeface="Quicksand Medium Bold"/>
              <a:sym typeface="Quicksand Medium Bold"/>
            </a:endParaRPr>
          </a:p>
        </p:txBody>
      </p:sp>
      <p:sp>
        <p:nvSpPr>
          <p:cNvPr id="48" name="TextBox 48"/>
          <p:cNvSpPr txBox="1"/>
          <p:nvPr/>
        </p:nvSpPr>
        <p:spPr>
          <a:xfrm>
            <a:off x="10592029" y="1866887"/>
            <a:ext cx="4668422" cy="615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00"/>
              </a:lnSpc>
              <a:spcBef>
                <a:spcPct val="0"/>
              </a:spcBef>
            </a:pPr>
            <a:r>
              <a:rPr lang="zh-CN" altLang="en-US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数字交互</a:t>
            </a:r>
            <a:r>
              <a:rPr lang="en-US" sz="3430" b="1" spc="240">
                <a:solidFill>
                  <a:srgbClr val="FFFFFF"/>
                </a:solidFill>
                <a:latin typeface="Quicksand Medium Bold"/>
                <a:ea typeface="Quicksand Medium Bold"/>
                <a:cs typeface="Quicksand Medium Bold"/>
                <a:sym typeface="Quicksand Medium Bold"/>
              </a:rPr>
              <a:t>项目开发课程</a:t>
            </a:r>
            <a:endParaRPr lang="en-US" sz="3430" b="1" spc="240">
              <a:solidFill>
                <a:srgbClr val="FFFFFF"/>
              </a:solidFill>
              <a:latin typeface="Quicksand Medium Bold"/>
              <a:ea typeface="Quicksand Medium Bold"/>
              <a:cs typeface="Quicksand Medium Bold"/>
              <a:sym typeface="Quicksand Medium Bold"/>
            </a:endParaRPr>
          </a:p>
        </p:txBody>
      </p:sp>
      <p:sp>
        <p:nvSpPr>
          <p:cNvPr id="50" name="TextBox 50"/>
          <p:cNvSpPr txBox="1"/>
          <p:nvPr/>
        </p:nvSpPr>
        <p:spPr>
          <a:xfrm>
            <a:off x="9829758" y="3498750"/>
            <a:ext cx="6565908" cy="14210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25"/>
              </a:lnSpc>
            </a:pPr>
            <a:r>
              <a:rPr lang="en-US" sz="1790" b="1" spc="211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全景漫游项目：</a:t>
            </a:r>
            <a:r>
              <a: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乐园漫游、海底漫游、VR全景扩展</a:t>
            </a:r>
            <a:endParaRPr lang="en-US" sz="1790" spc="211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l">
              <a:lnSpc>
                <a:spcPts val="2325"/>
              </a:lnSpc>
            </a:pPr>
            <a:r>
              <a:rPr lang="en-US" sz="1790" b="1" spc="211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室内商业展示交互项目：</a:t>
            </a:r>
            <a:r>
              <a: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室内家居、智能家居、3D绘画馆</a:t>
            </a:r>
            <a:endParaRPr lang="en-US" sz="1790" spc="211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l">
              <a:lnSpc>
                <a:spcPts val="2325"/>
              </a:lnSpc>
            </a:pPr>
            <a:r>
              <a:rPr lang="en-US" sz="1790" b="1" spc="211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室外景观交互项目：</a:t>
            </a:r>
            <a:r>
              <a: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环保主题、植树造林</a:t>
            </a:r>
            <a:endParaRPr lang="en-US" sz="1790" spc="211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algn="l">
              <a:lnSpc>
                <a:spcPts val="2325"/>
              </a:lnSpc>
            </a:pPr>
            <a:r>
              <a:rPr lang="en-US" sz="1790" b="1" spc="211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虚拟仿真项目：</a:t>
            </a:r>
            <a:r>
              <a: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医疗仿真、动物园仿真、多媒体融合</a:t>
            </a:r>
            <a:endParaRPr lang="en-US" sz="1790" spc="211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  <a:p>
            <a:pPr marL="0" lvl="0" indent="0" algn="l">
              <a:lnSpc>
                <a:spcPts val="2325"/>
              </a:lnSpc>
              <a:spcBef>
                <a:spcPct val="0"/>
              </a:spcBef>
            </a:pPr>
            <a:r>
              <a:rPr lang="en-US" sz="1790" b="1" spc="211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红色教育项目：</a:t>
            </a:r>
            <a:r>
              <a: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rPr>
              <a:t>思政仿真、红色教育……</a:t>
            </a:r>
            <a:endParaRPr lang="en-US" sz="1790" spc="211">
              <a:solidFill>
                <a:srgbClr val="050A30"/>
              </a:solidFill>
              <a:latin typeface="思源黑体 1" panose="020B0500000000000000" charset="-122"/>
              <a:ea typeface="思源黑体 1" panose="020B0500000000000000" charset="-122"/>
              <a:cs typeface="思源黑体 1" panose="020B0500000000000000" charset="-122"/>
              <a:sym typeface="思源黑体 1" panose="020B0500000000000000" charset="-122"/>
            </a:endParaRPr>
          </a:p>
        </p:txBody>
      </p:sp>
      <p:sp>
        <p:nvSpPr>
          <p:cNvPr id="51" name="TextBox 51"/>
          <p:cNvSpPr txBox="1"/>
          <p:nvPr/>
        </p:nvSpPr>
        <p:spPr>
          <a:xfrm>
            <a:off x="2643140" y="2825652"/>
            <a:ext cx="13001720" cy="4546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5"/>
              </a:lnSpc>
            </a:pPr>
            <a:r>
              <a:rPr lang="en-US" sz="2910" b="1" spc="343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支持大三或大四阶段  </a:t>
            </a:r>
            <a:r>
              <a:rPr lang="en-US" sz="2910" b="1" spc="343">
                <a:solidFill>
                  <a:srgbClr val="050A30"/>
                </a:solidFill>
                <a:latin typeface="思源黑体 1 Bold"/>
                <a:ea typeface="思源黑体 1 Bold"/>
                <a:cs typeface="思源黑体 1 Bold"/>
                <a:sym typeface="思源黑体 1 Bold"/>
              </a:rPr>
              <a:t>专业实践课 300+课时的课程开设</a:t>
            </a:r>
            <a:endParaRPr lang="en-US" sz="2910" b="1" spc="343">
              <a:solidFill>
                <a:srgbClr val="050A30"/>
              </a:solidFill>
              <a:latin typeface="思源黑体 1 Bold"/>
              <a:ea typeface="思源黑体 1 Bold"/>
              <a:cs typeface="思源黑体 1 Bold"/>
              <a:sym typeface="思源黑体 1 Bold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914400" y="3415030"/>
            <a:ext cx="7762875" cy="1094740"/>
            <a:chOff x="1341" y="6956"/>
            <a:chExt cx="12225" cy="1724"/>
          </a:xfrm>
        </p:grpSpPr>
        <p:sp>
          <p:nvSpPr>
            <p:cNvPr id="49" name="TextBox 49"/>
            <p:cNvSpPr txBox="1"/>
            <p:nvPr/>
          </p:nvSpPr>
          <p:spPr>
            <a:xfrm>
              <a:off x="1341" y="6956"/>
              <a:ext cx="3398" cy="1300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en-US" sz="1790" b="1" spc="211">
                  <a:solidFill>
                    <a:srgbClr val="050A30"/>
                  </a:solidFill>
                  <a:latin typeface="思源黑体 1 Bold"/>
                  <a:ea typeface="思源黑体 1 Bold"/>
                  <a:cs typeface="思源黑体 1 Bold"/>
                  <a:sym typeface="思源黑体 1 Bold"/>
                </a:rPr>
                <a:t>VR/AR/MR开发：</a:t>
              </a:r>
              <a:endPara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endParaRPr>
            </a:p>
            <a:p>
              <a:pPr algn="dist">
                <a:lnSpc>
                  <a:spcPct val="150000"/>
                </a:lnSpc>
              </a:pPr>
              <a:r>
                <a:rPr lang="en-US" sz="1790" b="1" spc="211">
                  <a:solidFill>
                    <a:srgbClr val="050A30"/>
                  </a:solidFill>
                  <a:latin typeface="思源黑体 1 Bold"/>
                  <a:ea typeface="思源黑体 1 Bold"/>
                  <a:cs typeface="思源黑体 1 Bold"/>
                  <a:sym typeface="思源黑体 1 Bold"/>
                </a:rPr>
                <a:t>交互设备开发：</a:t>
              </a:r>
              <a:endPara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endParaRPr>
            </a:p>
          </p:txBody>
        </p:sp>
        <p:sp>
          <p:nvSpPr>
            <p:cNvPr id="58" name="TextBox 49"/>
            <p:cNvSpPr txBox="1"/>
            <p:nvPr/>
          </p:nvSpPr>
          <p:spPr>
            <a:xfrm>
              <a:off x="4680" y="7140"/>
              <a:ext cx="8886" cy="15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indent="0" algn="l" fontAlgn="auto">
                <a:lnSpc>
                  <a:spcPct val="100000"/>
                </a:lnSpc>
                <a:spcAft>
                  <a:spcPts val="1200"/>
                </a:spcAft>
              </a:pPr>
              <a:r>
                <a:rPr lang="en-US" sz="1790" spc="211">
                  <a:solidFill>
                    <a:srgbClr val="050A30"/>
                  </a:solidFill>
                  <a:latin typeface="思源黑体 1" panose="020B0500000000000000" charset="-122"/>
                  <a:ea typeface="思源黑体 1" panose="020B0500000000000000" charset="-122"/>
                  <a:cs typeface="思源黑体 1" panose="020B0500000000000000" charset="-122"/>
                  <a:sym typeface="思源黑体 1" panose="020B0500000000000000" charset="-122"/>
                </a:rPr>
                <a:t>VR头盔/VR一体机/AR交互/MR头盔开发</a:t>
              </a:r>
              <a:endPara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endParaRPr>
            </a:p>
            <a:p>
              <a:pPr indent="0" algn="l" fontAlgn="auto">
                <a:lnSpc>
                  <a:spcPct val="100000"/>
                </a:lnSpc>
                <a:spcAft>
                  <a:spcPts val="1200"/>
                </a:spcAft>
              </a:pPr>
              <a:r>
                <a:rPr lang="en-US" sz="1790" spc="211">
                  <a:solidFill>
                    <a:srgbClr val="050A30"/>
                  </a:solidFill>
                  <a:latin typeface="思源黑体 1" panose="020B0500000000000000" charset="-122"/>
                  <a:ea typeface="思源黑体 1" panose="020B0500000000000000" charset="-122"/>
                  <a:cs typeface="思源黑体 1" panose="020B0500000000000000" charset="-122"/>
                  <a:sym typeface="思源黑体 1" panose="020B0500000000000000" charset="-122"/>
                </a:rPr>
                <a:t>体感交互、无线穿戴设备、全方向跑步机、模拟驾驶、3D立体显示、VR Cave系统交互开发……</a:t>
              </a:r>
              <a:endParaRPr lang="en-US" sz="1790" spc="211">
                <a:solidFill>
                  <a:srgbClr val="050A30"/>
                </a:solidFill>
                <a:latin typeface="思源黑体 1" panose="020B0500000000000000" charset="-122"/>
                <a:ea typeface="思源黑体 1" panose="020B0500000000000000" charset="-122"/>
                <a:cs typeface="思源黑体 1" panose="020B0500000000000000" charset="-122"/>
                <a:sym typeface="思源黑体 1" panose="020B0500000000000000" charset="-122"/>
              </a:endParaRPr>
            </a:p>
          </p:txBody>
        </p:sp>
      </p:grpSp>
      <p:grpSp>
        <p:nvGrpSpPr>
          <p:cNvPr id="22" name="Group 22"/>
          <p:cNvGrpSpPr/>
          <p:nvPr/>
        </p:nvGrpSpPr>
        <p:grpSpPr>
          <a:xfrm rot="0">
            <a:off x="5940459" y="597114"/>
            <a:ext cx="6767830" cy="921385"/>
            <a:chOff x="-1179918" y="0"/>
            <a:chExt cx="9023774" cy="1228513"/>
          </a:xfrm>
        </p:grpSpPr>
        <p:sp>
          <p:nvSpPr>
            <p:cNvPr id="24" name="Freeform 24"/>
            <p:cNvSpPr/>
            <p:nvPr/>
          </p:nvSpPr>
          <p:spPr>
            <a:xfrm>
              <a:off x="-991958" y="0"/>
              <a:ext cx="8468361" cy="1228513"/>
            </a:xfrm>
            <a:custGeom>
              <a:avLst/>
              <a:gdLst/>
              <a:ahLst/>
              <a:cxnLst/>
              <a:rect l="l" t="t" r="r" b="b"/>
              <a:pathLst>
                <a:path w="1546835" h="367940">
                  <a:moveTo>
                    <a:pt x="0" y="0"/>
                  </a:moveTo>
                  <a:lnTo>
                    <a:pt x="1546835" y="0"/>
                  </a:lnTo>
                  <a:lnTo>
                    <a:pt x="1546835" y="367940"/>
                  </a:lnTo>
                  <a:lnTo>
                    <a:pt x="0" y="367940"/>
                  </a:lnTo>
                  <a:close/>
                </a:path>
              </a:pathLst>
            </a:custGeom>
            <a:solidFill>
              <a:srgbClr val="FFFFFF"/>
            </a:solidFill>
            <a:ln w="28575" cap="sq">
              <a:solidFill>
                <a:srgbClr val="FF914D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-1179918" y="67733"/>
              <a:ext cx="9023774" cy="103970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6085"/>
                </a:lnSpc>
              </a:pPr>
              <a:r>
                <a:rPr lang="zh-CN" altLang="en-US" sz="4410" b="1" i="1">
                  <a:solidFill>
                    <a:srgbClr val="FF914D"/>
                  </a:solidFill>
                  <a:latin typeface="Montserrat Light Bold Italics"/>
                  <a:ea typeface="Montserrat Light Bold Italics"/>
                  <a:cs typeface="Montserrat Light Bold Italics"/>
                  <a:sym typeface="Montserrat Light Bold Italics"/>
                </a:rPr>
                <a:t>数字交互开发实训平台</a:t>
              </a:r>
              <a:endParaRPr lang="en-US" sz="4410" b="1" i="1">
                <a:solidFill>
                  <a:srgbClr val="FF914D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11831565" y="2248588"/>
            <a:ext cx="4313397" cy="4313397"/>
          </a:xfrm>
          <a:custGeom>
            <a:avLst/>
            <a:gdLst/>
            <a:ahLst/>
            <a:cxnLst/>
            <a:rect l="l" t="t" r="r" b="b"/>
            <a:pathLst>
              <a:path w="4313397" h="4313397">
                <a:moveTo>
                  <a:pt x="0" y="0"/>
                </a:moveTo>
                <a:lnTo>
                  <a:pt x="4313397" y="0"/>
                </a:lnTo>
                <a:lnTo>
                  <a:pt x="4313397" y="4313397"/>
                </a:lnTo>
                <a:lnTo>
                  <a:pt x="0" y="4313397"/>
                </a:lnTo>
                <a:lnTo>
                  <a:pt x="0" y="0"/>
                </a:lnTo>
                <a:close/>
              </a:path>
            </a:pathLst>
          </a:custGeom>
          <a:blipFill>
            <a:blip r:embed="rId1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709610" y="2239063"/>
            <a:ext cx="8208169" cy="1197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80"/>
              </a:lnSpc>
            </a:pPr>
            <a:r>
              <a:rPr lang="en-US" sz="7815" b="1" i="1" spc="117">
                <a:solidFill>
                  <a:srgbClr val="000000"/>
                </a:solidFill>
                <a:latin typeface="Aleo Bold Italics"/>
                <a:ea typeface="Aleo Bold Italics"/>
                <a:cs typeface="Aleo Bold Italics"/>
                <a:sym typeface="Aleo Bold Italics"/>
              </a:rPr>
              <a:t>登陆方式</a:t>
            </a:r>
            <a:endParaRPr lang="en-US" sz="7815" b="1" i="1" spc="117">
              <a:solidFill>
                <a:srgbClr val="000000"/>
              </a:solidFill>
              <a:latin typeface="Aleo Bold Italics"/>
              <a:ea typeface="Aleo Bold Italics"/>
              <a:cs typeface="Aleo Bold Italics"/>
              <a:sym typeface="Aleo Bold Itali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709610" y="4123178"/>
            <a:ext cx="9644665" cy="3047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65"/>
              </a:lnSpc>
            </a:pPr>
            <a:r>
              <a:rPr lang="en-US" sz="4465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网</a:t>
            </a:r>
            <a:r>
              <a:rPr lang="en-US" sz="4465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 址：www.teachf.com</a:t>
            </a:r>
            <a:endParaRPr lang="en-US" sz="4465" b="1" i="1">
              <a:solidFill>
                <a:srgbClr val="00000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l">
              <a:lnSpc>
                <a:spcPts val="6165"/>
              </a:lnSpc>
            </a:pPr>
          </a:p>
          <a:p>
            <a:pPr algn="l">
              <a:lnSpc>
                <a:spcPts val="6165"/>
              </a:lnSpc>
            </a:pPr>
            <a:r>
              <a:rPr lang="en-US" sz="446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账号信息：报名时的手机号码</a:t>
            </a:r>
            <a:endParaRPr lang="en-US" sz="446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algn="l">
              <a:lnSpc>
                <a:spcPts val="6165"/>
              </a:lnSpc>
            </a:pPr>
            <a:r>
              <a:rPr lang="en-US" sz="446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初始密码：TF123456</a:t>
            </a:r>
            <a:endParaRPr lang="en-US" sz="446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219248" y="6699973"/>
            <a:ext cx="5538030" cy="12636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70"/>
              </a:lnSpc>
            </a:pPr>
            <a:r>
              <a:rPr lang="en-US" sz="374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欢迎扫码报名</a:t>
            </a:r>
            <a:endParaRPr lang="en-US" sz="374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  <a:p>
            <a:pPr algn="ctr">
              <a:lnSpc>
                <a:spcPts val="5170"/>
              </a:lnSpc>
            </a:pPr>
            <a:r>
              <a:rPr lang="en-US" sz="3745">
                <a:solidFill>
                  <a:srgbClr val="000000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申请免费试用账号</a:t>
            </a:r>
            <a:endParaRPr lang="en-US" sz="3745">
              <a:solidFill>
                <a:srgbClr val="000000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709610" y="8305218"/>
            <a:ext cx="5781802" cy="934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430"/>
              </a:lnSpc>
            </a:pPr>
            <a:r>
              <a:rPr lang="en-US" sz="1760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如需采购”</a:t>
            </a:r>
            <a:r>
              <a:rPr lang="zh-CN" altLang="en-US" sz="1760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数字交互开发实训平台</a:t>
            </a:r>
            <a:r>
              <a:rPr lang="en-US" sz="1760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”课程，请联系</a:t>
            </a:r>
            <a:endParaRPr lang="en-US" sz="1760" b="1" i="1">
              <a:solidFill>
                <a:srgbClr val="00000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l">
              <a:lnSpc>
                <a:spcPts val="2430"/>
              </a:lnSpc>
            </a:pPr>
            <a:r>
              <a:rPr lang="en-US" sz="1760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王老师  186  5512  1515</a:t>
            </a:r>
            <a:endParaRPr lang="en-US" sz="1760" b="1" i="1">
              <a:solidFill>
                <a:srgbClr val="00000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  <a:p>
            <a:pPr algn="l">
              <a:lnSpc>
                <a:spcPts val="2430"/>
              </a:lnSpc>
            </a:pPr>
            <a:r>
              <a:rPr lang="en-US" sz="1760" b="1" i="1">
                <a:solidFill>
                  <a:srgbClr val="000000"/>
                </a:solidFill>
                <a:latin typeface="Montserrat Light Bold Italics"/>
                <a:ea typeface="Montserrat Light Bold Italics"/>
                <a:cs typeface="Montserrat Light Bold Italics"/>
                <a:sym typeface="Montserrat Light Bold Italics"/>
              </a:rPr>
              <a:t>钟老师 177 3001 8098</a:t>
            </a:r>
            <a:endParaRPr lang="en-US" sz="1760" b="1" i="1">
              <a:solidFill>
                <a:srgbClr val="000000"/>
              </a:solidFill>
              <a:latin typeface="Montserrat Light Bold Italics"/>
              <a:ea typeface="Montserrat Light Bold Italics"/>
              <a:cs typeface="Montserrat Light Bold Italics"/>
              <a:sym typeface="Montserrat Light Bold Itali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1253</Words>
  <Application>WPS 演示</Application>
  <PresentationFormat>On-screen Show (4:3)</PresentationFormat>
  <Paragraphs>142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42" baseType="lpstr">
      <vt:lpstr>Arial</vt:lpstr>
      <vt:lpstr>宋体</vt:lpstr>
      <vt:lpstr>Wingdings</vt:lpstr>
      <vt:lpstr>DM Sans Italics</vt:lpstr>
      <vt:lpstr>Thonburi</vt:lpstr>
      <vt:lpstr>字由点字典黑 75J</vt:lpstr>
      <vt:lpstr>Aleo Bold Italics</vt:lpstr>
      <vt:lpstr>Montserrat Light Bold Italics</vt:lpstr>
      <vt:lpstr>Montserrat Light</vt:lpstr>
      <vt:lpstr>思源黑体 1 Bold</vt:lpstr>
      <vt:lpstr>字由点字刻宋</vt:lpstr>
      <vt:lpstr>思源黑体 1</vt:lpstr>
      <vt:lpstr>思源黑体 1 Bold</vt:lpstr>
      <vt:lpstr>Quicksand Medium Bold</vt:lpstr>
      <vt:lpstr>汉仪中黑KW</vt:lpstr>
      <vt:lpstr>Calibri</vt:lpstr>
      <vt:lpstr>Helvetica Neue</vt:lpstr>
      <vt:lpstr>微软雅黑</vt:lpstr>
      <vt:lpstr>汉仪旗黑</vt:lpstr>
      <vt:lpstr>宋体</vt:lpstr>
      <vt:lpstr>Arial Unicode MS</vt:lpstr>
      <vt:lpstr>汉仪书宋二KW</vt:lpstr>
      <vt:lpstr>Aleo Bold Italics</vt:lpstr>
      <vt:lpstr>DM Sans Italics</vt:lpstr>
      <vt:lpstr>Montserrat Light</vt:lpstr>
      <vt:lpstr>Montserrat Light Bold Italics</vt:lpstr>
      <vt:lpstr>Quicksand Medium Bold</vt:lpstr>
      <vt:lpstr>字由点字典黑 75J</vt:lpstr>
      <vt:lpstr>字由点字刻宋</vt:lpstr>
      <vt:lpstr>苹方-简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PPT-TeachForward 虚拟现实开发实训平台 使 用 指 南</dc:title>
  <dc:creator/>
  <cp:lastModifiedBy>陈虹CC</cp:lastModifiedBy>
  <cp:revision>6</cp:revision>
  <dcterms:created xsi:type="dcterms:W3CDTF">2026-04-08T08:05:19Z</dcterms:created>
  <dcterms:modified xsi:type="dcterms:W3CDTF">2026-04-08T08:05:19Z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{"Label":"1","ContentProducer":"001191110105MA01AN806X00000","ProduceID":"DAFvcGZ6CZM","ReservedCode1":"","ContentPropagator":"001191110105MA01AN806X00000","PropagateID":"DAFvcGZ6CZM","ReservedCode2":""}</vt:lpwstr>
  </property>
  <property fmtid="{D5CDD505-2E9C-101B-9397-08002B2CF9AE}" pid="3" name="KSOProductBuildVer">
    <vt:lpwstr>2052-12.1.24663.24663</vt:lpwstr>
  </property>
  <property fmtid="{D5CDD505-2E9C-101B-9397-08002B2CF9AE}" pid="4" name="ICV">
    <vt:lpwstr>34ED44240329577BBE0FA0693DE5B240_42</vt:lpwstr>
  </property>
</Properties>
</file>